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99" r:id="rId10"/>
    <p:sldId id="282" r:id="rId11"/>
    <p:sldId id="281" r:id="rId12"/>
    <p:sldId id="291" r:id="rId13"/>
    <p:sldId id="278" r:id="rId14"/>
    <p:sldId id="279" r:id="rId15"/>
    <p:sldId id="300" r:id="rId16"/>
    <p:sldId id="286" r:id="rId17"/>
    <p:sldId id="290" r:id="rId18"/>
    <p:sldId id="295" r:id="rId19"/>
    <p:sldId id="296" r:id="rId20"/>
    <p:sldId id="297" r:id="rId21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örkem Güngör" initials="GG" lastIdx="1" clrIdx="0">
    <p:extLst>
      <p:ext uri="{19B8F6BF-5375-455C-9EA6-DF929625EA0E}">
        <p15:presenceInfo xmlns:p15="http://schemas.microsoft.com/office/powerpoint/2012/main" userId="Görkem Güngö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4000" autoAdjust="0"/>
  </p:normalViewPr>
  <p:slideViewPr>
    <p:cSldViewPr snapToGrid="0">
      <p:cViewPr varScale="1">
        <p:scale>
          <a:sx n="57" d="100"/>
          <a:sy n="57" d="100"/>
        </p:scale>
        <p:origin x="1016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2D6538-C738-4269-8123-FA6984DE5B9F}" type="doc">
      <dgm:prSet loTypeId="urn:microsoft.com/office/officeart/2005/8/layout/hProcess7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7A6C8151-0670-40A4-A263-8E00713C9FB8}">
      <dgm:prSet phldrT="[Metin]" custT="1"/>
      <dgm:spPr/>
      <dgm:t>
        <a:bodyPr/>
        <a:lstStyle/>
        <a:p>
          <a:r>
            <a:rPr lang="tr-TR" sz="2800" dirty="0"/>
            <a:t>INPUT</a:t>
          </a:r>
        </a:p>
      </dgm:t>
    </dgm:pt>
    <dgm:pt modelId="{124D896D-366D-4DB9-8050-73D0935CCD57}" type="parTrans" cxnId="{E087479A-2F62-4539-B68C-88B69D14F2ED}">
      <dgm:prSet/>
      <dgm:spPr/>
      <dgm:t>
        <a:bodyPr/>
        <a:lstStyle/>
        <a:p>
          <a:endParaRPr lang="tr-TR" sz="2800"/>
        </a:p>
      </dgm:t>
    </dgm:pt>
    <dgm:pt modelId="{F08B3E18-7075-4826-AD87-F2E5C3A82F1E}" type="sibTrans" cxnId="{E087479A-2F62-4539-B68C-88B69D14F2ED}">
      <dgm:prSet/>
      <dgm:spPr/>
      <dgm:t>
        <a:bodyPr/>
        <a:lstStyle/>
        <a:p>
          <a:endParaRPr lang="tr-TR" sz="2800"/>
        </a:p>
      </dgm:t>
    </dgm:pt>
    <dgm:pt modelId="{ADDF6534-883C-4EEF-B5DE-5015B79BBDAE}">
      <dgm:prSet phldrT="[Metin]" custT="1"/>
      <dgm:spPr/>
      <dgm:t>
        <a:bodyPr/>
        <a:lstStyle/>
        <a:p>
          <a:r>
            <a:rPr lang="tr-TR" sz="2400" dirty="0" err="1"/>
            <a:t>Energy</a:t>
          </a:r>
          <a:r>
            <a:rPr lang="tr-TR" sz="2400" dirty="0"/>
            <a:t> </a:t>
          </a:r>
          <a:r>
            <a:rPr lang="tr-TR" sz="2400" dirty="0" err="1"/>
            <a:t>System</a:t>
          </a:r>
          <a:r>
            <a:rPr lang="tr-TR" sz="2400" dirty="0"/>
            <a:t> </a:t>
          </a:r>
          <a:r>
            <a:rPr lang="tr-TR" sz="2400" dirty="0" err="1"/>
            <a:t>Structure</a:t>
          </a:r>
          <a:endParaRPr lang="tr-TR" sz="2400" dirty="0"/>
        </a:p>
      </dgm:t>
    </dgm:pt>
    <dgm:pt modelId="{C5CF5FB6-FAF4-4505-8AE2-9422BF50459C}" type="parTrans" cxnId="{85E771C4-2AAC-40C4-8224-57DEC5AE09E8}">
      <dgm:prSet/>
      <dgm:spPr/>
      <dgm:t>
        <a:bodyPr/>
        <a:lstStyle/>
        <a:p>
          <a:endParaRPr lang="tr-TR" sz="2800"/>
        </a:p>
      </dgm:t>
    </dgm:pt>
    <dgm:pt modelId="{F417AA75-437F-43CA-B4F8-3281038E7F17}" type="sibTrans" cxnId="{85E771C4-2AAC-40C4-8224-57DEC5AE09E8}">
      <dgm:prSet/>
      <dgm:spPr/>
      <dgm:t>
        <a:bodyPr/>
        <a:lstStyle/>
        <a:p>
          <a:endParaRPr lang="tr-TR" sz="2800"/>
        </a:p>
      </dgm:t>
    </dgm:pt>
    <dgm:pt modelId="{9162F3EC-AF79-4638-9D4C-32A5A783B501}">
      <dgm:prSet phldrT="[Metin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r-TR" sz="2800" dirty="0">
              <a:solidFill>
                <a:schemeClr val="tx1"/>
              </a:solidFill>
            </a:rPr>
            <a:t>MESSAGE</a:t>
          </a:r>
        </a:p>
      </dgm:t>
    </dgm:pt>
    <dgm:pt modelId="{9F1E38F3-49D7-4D3D-864E-A445CB3026C7}" type="parTrans" cxnId="{A7B6BB01-664E-4B1C-A110-409690A7003F}">
      <dgm:prSet/>
      <dgm:spPr/>
      <dgm:t>
        <a:bodyPr/>
        <a:lstStyle/>
        <a:p>
          <a:endParaRPr lang="tr-TR" sz="2800"/>
        </a:p>
      </dgm:t>
    </dgm:pt>
    <dgm:pt modelId="{DEBA513D-5BAD-4381-B64A-BCCBC720328D}" type="sibTrans" cxnId="{A7B6BB01-664E-4B1C-A110-409690A7003F}">
      <dgm:prSet/>
      <dgm:spPr/>
      <dgm:t>
        <a:bodyPr/>
        <a:lstStyle/>
        <a:p>
          <a:endParaRPr lang="tr-TR" sz="2800"/>
        </a:p>
      </dgm:t>
    </dgm:pt>
    <dgm:pt modelId="{CB617652-AB0E-41C4-9B04-E00AF15F0E2F}">
      <dgm:prSet phldrT="[Metin]" custT="1"/>
      <dgm:spPr/>
      <dgm:t>
        <a:bodyPr/>
        <a:lstStyle/>
        <a:p>
          <a:r>
            <a:rPr lang="tr-TR" sz="2400" dirty="0">
              <a:solidFill>
                <a:schemeClr val="tx1"/>
              </a:solidFill>
            </a:rPr>
            <a:t>Model </a:t>
          </a:r>
          <a:r>
            <a:rPr lang="tr-TR" sz="2400" dirty="0" err="1">
              <a:solidFill>
                <a:schemeClr val="tx1"/>
              </a:solidFill>
            </a:rPr>
            <a:t>for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Energy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Supply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System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Alternatives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and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their</a:t>
          </a:r>
          <a:r>
            <a:rPr lang="tr-TR" sz="2400" dirty="0">
              <a:solidFill>
                <a:schemeClr val="tx1"/>
              </a:solidFill>
            </a:rPr>
            <a:t> General </a:t>
          </a:r>
          <a:r>
            <a:rPr lang="tr-TR" sz="2400" dirty="0" err="1">
              <a:solidFill>
                <a:schemeClr val="tx1"/>
              </a:solidFill>
            </a:rPr>
            <a:t>Environmental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Impacts</a:t>
          </a:r>
          <a:endParaRPr lang="tr-TR" sz="2400" dirty="0">
            <a:solidFill>
              <a:schemeClr val="tx1"/>
            </a:solidFill>
          </a:endParaRPr>
        </a:p>
      </dgm:t>
    </dgm:pt>
    <dgm:pt modelId="{C90441B9-1D63-4428-9D12-C7A5FEB94F09}" type="parTrans" cxnId="{3BAF72EB-8C7C-4634-A815-F444FD98E359}">
      <dgm:prSet/>
      <dgm:spPr/>
      <dgm:t>
        <a:bodyPr/>
        <a:lstStyle/>
        <a:p>
          <a:endParaRPr lang="tr-TR" sz="2800"/>
        </a:p>
      </dgm:t>
    </dgm:pt>
    <dgm:pt modelId="{18CE5CEB-2E92-4923-912D-98883A8E19B2}" type="sibTrans" cxnId="{3BAF72EB-8C7C-4634-A815-F444FD98E359}">
      <dgm:prSet/>
      <dgm:spPr/>
      <dgm:t>
        <a:bodyPr/>
        <a:lstStyle/>
        <a:p>
          <a:endParaRPr lang="tr-TR" sz="2800"/>
        </a:p>
      </dgm:t>
    </dgm:pt>
    <dgm:pt modelId="{27083A64-EB20-4CF7-806A-D08F7309FC54}">
      <dgm:prSet phldrT="[Metin]" custT="1"/>
      <dgm:spPr/>
      <dgm:t>
        <a:bodyPr/>
        <a:lstStyle/>
        <a:p>
          <a:r>
            <a:rPr lang="tr-TR" sz="2800" dirty="0"/>
            <a:t>OUTPUT</a:t>
          </a:r>
        </a:p>
      </dgm:t>
    </dgm:pt>
    <dgm:pt modelId="{E7C3A851-E9DB-49B2-97D5-39B18DB3506E}" type="parTrans" cxnId="{C91F4E75-6736-4C43-92B3-0D251C72501B}">
      <dgm:prSet/>
      <dgm:spPr/>
      <dgm:t>
        <a:bodyPr/>
        <a:lstStyle/>
        <a:p>
          <a:endParaRPr lang="tr-TR" sz="2800"/>
        </a:p>
      </dgm:t>
    </dgm:pt>
    <dgm:pt modelId="{21499649-BE75-49E8-8FE5-FC7FB0809198}" type="sibTrans" cxnId="{C91F4E75-6736-4C43-92B3-0D251C72501B}">
      <dgm:prSet/>
      <dgm:spPr/>
      <dgm:t>
        <a:bodyPr/>
        <a:lstStyle/>
        <a:p>
          <a:endParaRPr lang="tr-TR" sz="2800"/>
        </a:p>
      </dgm:t>
    </dgm:pt>
    <dgm:pt modelId="{7015D193-FAB4-4CB3-A06F-FD9913685B30}">
      <dgm:prSet phldrT="[Metin]" custT="1"/>
      <dgm:spPr/>
      <dgm:t>
        <a:bodyPr/>
        <a:lstStyle/>
        <a:p>
          <a:r>
            <a:rPr lang="tr-TR" sz="2400" dirty="0" err="1"/>
            <a:t>Primary</a:t>
          </a:r>
          <a:r>
            <a:rPr lang="tr-TR" sz="2400" dirty="0"/>
            <a:t> </a:t>
          </a:r>
          <a:r>
            <a:rPr lang="tr-TR" sz="2400" dirty="0" err="1"/>
            <a:t>and</a:t>
          </a:r>
          <a:r>
            <a:rPr lang="tr-TR" sz="2400" dirty="0"/>
            <a:t> final </a:t>
          </a:r>
          <a:r>
            <a:rPr lang="tr-TR" sz="2400" dirty="0" err="1"/>
            <a:t>energy</a:t>
          </a:r>
          <a:r>
            <a:rPr lang="tr-TR" sz="2400" dirty="0"/>
            <a:t> </a:t>
          </a:r>
          <a:r>
            <a:rPr lang="tr-TR" sz="2400" dirty="0" err="1"/>
            <a:t>mix</a:t>
          </a:r>
          <a:endParaRPr lang="tr-TR" sz="2400" dirty="0"/>
        </a:p>
        <a:p>
          <a:r>
            <a:rPr lang="tr-TR" sz="2400" dirty="0" err="1"/>
            <a:t>Emissions</a:t>
          </a:r>
          <a:r>
            <a:rPr lang="tr-TR" sz="2400" dirty="0"/>
            <a:t> </a:t>
          </a:r>
          <a:r>
            <a:rPr lang="tr-TR" sz="2400" dirty="0" err="1"/>
            <a:t>and</a:t>
          </a:r>
          <a:r>
            <a:rPr lang="tr-TR" sz="2400" dirty="0"/>
            <a:t> </a:t>
          </a:r>
          <a:r>
            <a:rPr lang="tr-TR" sz="2400" dirty="0" err="1"/>
            <a:t>waste</a:t>
          </a:r>
          <a:r>
            <a:rPr lang="tr-TR" sz="2400" dirty="0"/>
            <a:t> </a:t>
          </a:r>
          <a:r>
            <a:rPr lang="tr-TR" sz="2400" dirty="0" err="1"/>
            <a:t>streams</a:t>
          </a:r>
          <a:endParaRPr lang="tr-TR" sz="2400" dirty="0"/>
        </a:p>
        <a:p>
          <a:r>
            <a:rPr lang="tr-TR" sz="2400" dirty="0" err="1"/>
            <a:t>Environmental</a:t>
          </a:r>
          <a:r>
            <a:rPr lang="tr-TR" sz="2400" dirty="0"/>
            <a:t> </a:t>
          </a:r>
          <a:r>
            <a:rPr lang="tr-TR" sz="2400" dirty="0" err="1"/>
            <a:t>impacts</a:t>
          </a:r>
          <a:endParaRPr lang="tr-TR" sz="2400" dirty="0"/>
        </a:p>
        <a:p>
          <a:r>
            <a:rPr lang="tr-TR" sz="2400" dirty="0" err="1"/>
            <a:t>Resource</a:t>
          </a:r>
          <a:r>
            <a:rPr lang="tr-TR" sz="2400" dirty="0"/>
            <a:t> </a:t>
          </a:r>
          <a:r>
            <a:rPr lang="tr-TR" sz="2400" dirty="0" err="1"/>
            <a:t>use</a:t>
          </a:r>
          <a:endParaRPr lang="tr-TR" sz="2400" dirty="0"/>
        </a:p>
        <a:p>
          <a:r>
            <a:rPr lang="tr-TR" sz="2400" dirty="0"/>
            <a:t>Land </a:t>
          </a:r>
          <a:r>
            <a:rPr lang="tr-TR" sz="2400" dirty="0" err="1"/>
            <a:t>use</a:t>
          </a:r>
          <a:endParaRPr lang="tr-TR" sz="2400" dirty="0"/>
        </a:p>
        <a:p>
          <a:r>
            <a:rPr lang="tr-TR" sz="2400" dirty="0" err="1"/>
            <a:t>Import</a:t>
          </a:r>
          <a:r>
            <a:rPr lang="tr-TR" sz="2400" dirty="0"/>
            <a:t> </a:t>
          </a:r>
          <a:r>
            <a:rPr lang="tr-TR" sz="2400" dirty="0" err="1"/>
            <a:t>dependence</a:t>
          </a:r>
          <a:endParaRPr lang="tr-TR" sz="2400" dirty="0"/>
        </a:p>
        <a:p>
          <a:r>
            <a:rPr lang="tr-TR" sz="2400" dirty="0" err="1"/>
            <a:t>Investment</a:t>
          </a:r>
          <a:r>
            <a:rPr lang="tr-TR" sz="2400" dirty="0"/>
            <a:t> </a:t>
          </a:r>
          <a:r>
            <a:rPr lang="tr-TR" sz="2400" dirty="0" err="1"/>
            <a:t>requirements</a:t>
          </a:r>
          <a:endParaRPr lang="tr-TR" sz="2400" dirty="0"/>
        </a:p>
      </dgm:t>
    </dgm:pt>
    <dgm:pt modelId="{5906ECB8-8D16-4F4E-AB9E-40118AD6FB13}" type="parTrans" cxnId="{774AEC98-D554-4632-8E9C-7F79F3F95B74}">
      <dgm:prSet/>
      <dgm:spPr/>
      <dgm:t>
        <a:bodyPr/>
        <a:lstStyle/>
        <a:p>
          <a:endParaRPr lang="tr-TR" sz="2800"/>
        </a:p>
      </dgm:t>
    </dgm:pt>
    <dgm:pt modelId="{C7C18B77-7C04-45EA-A18D-D220E0530257}" type="sibTrans" cxnId="{774AEC98-D554-4632-8E9C-7F79F3F95B74}">
      <dgm:prSet/>
      <dgm:spPr/>
      <dgm:t>
        <a:bodyPr/>
        <a:lstStyle/>
        <a:p>
          <a:endParaRPr lang="tr-TR" sz="2800"/>
        </a:p>
      </dgm:t>
    </dgm:pt>
    <dgm:pt modelId="{891605AE-EC72-4510-BFBA-D5153621F9A1}">
      <dgm:prSet phldrT="[Metin]" custT="1"/>
      <dgm:spPr/>
      <dgm:t>
        <a:bodyPr/>
        <a:lstStyle/>
        <a:p>
          <a:r>
            <a:rPr lang="tr-TR" sz="2400" dirty="0" err="1"/>
            <a:t>Base</a:t>
          </a:r>
          <a:r>
            <a:rPr lang="tr-TR" sz="2400" dirty="0"/>
            <a:t> </a:t>
          </a:r>
          <a:r>
            <a:rPr lang="tr-TR" sz="2400" dirty="0" err="1"/>
            <a:t>year</a:t>
          </a:r>
          <a:r>
            <a:rPr lang="tr-TR" sz="2400" dirty="0"/>
            <a:t> </a:t>
          </a:r>
          <a:r>
            <a:rPr lang="tr-TR" sz="2400" dirty="0" err="1"/>
            <a:t>energy</a:t>
          </a:r>
          <a:r>
            <a:rPr lang="tr-TR" sz="2400" dirty="0"/>
            <a:t> </a:t>
          </a:r>
          <a:r>
            <a:rPr lang="tr-TR" sz="2400" dirty="0" err="1"/>
            <a:t>flows</a:t>
          </a:r>
          <a:r>
            <a:rPr lang="tr-TR" sz="2400" dirty="0"/>
            <a:t> </a:t>
          </a:r>
          <a:r>
            <a:rPr lang="tr-TR" sz="2400" dirty="0" err="1"/>
            <a:t>and</a:t>
          </a:r>
          <a:r>
            <a:rPr lang="tr-TR" sz="2400" dirty="0"/>
            <a:t> </a:t>
          </a:r>
          <a:r>
            <a:rPr lang="tr-TR" sz="2400" dirty="0" err="1"/>
            <a:t>prices</a:t>
          </a:r>
          <a:endParaRPr lang="tr-TR" sz="2400" dirty="0"/>
        </a:p>
      </dgm:t>
    </dgm:pt>
    <dgm:pt modelId="{7509E50F-FFDF-49C0-AD22-4D8311755A3C}" type="parTrans" cxnId="{845859F4-7DEA-4198-8E20-41FA3EAAA6DB}">
      <dgm:prSet/>
      <dgm:spPr/>
      <dgm:t>
        <a:bodyPr/>
        <a:lstStyle/>
        <a:p>
          <a:endParaRPr lang="tr-TR" sz="2800"/>
        </a:p>
      </dgm:t>
    </dgm:pt>
    <dgm:pt modelId="{9F86D7B7-ABF2-4474-AE93-1D6975FC6E55}" type="sibTrans" cxnId="{845859F4-7DEA-4198-8E20-41FA3EAAA6DB}">
      <dgm:prSet/>
      <dgm:spPr/>
      <dgm:t>
        <a:bodyPr/>
        <a:lstStyle/>
        <a:p>
          <a:endParaRPr lang="tr-TR" sz="2800"/>
        </a:p>
      </dgm:t>
    </dgm:pt>
    <dgm:pt modelId="{BCD0E872-458E-4AE7-9D85-C7694D4BE681}">
      <dgm:prSet phldrT="[Metin]" custT="1"/>
      <dgm:spPr/>
      <dgm:t>
        <a:bodyPr/>
        <a:lstStyle/>
        <a:p>
          <a:r>
            <a:rPr lang="tr-TR" sz="2400" dirty="0" err="1"/>
            <a:t>Energy</a:t>
          </a:r>
          <a:r>
            <a:rPr lang="tr-TR" sz="2400" dirty="0"/>
            <a:t> </a:t>
          </a:r>
          <a:r>
            <a:rPr lang="tr-TR" sz="2400" dirty="0" err="1"/>
            <a:t>demand</a:t>
          </a:r>
          <a:r>
            <a:rPr lang="tr-TR" sz="2400" dirty="0"/>
            <a:t> </a:t>
          </a:r>
          <a:r>
            <a:rPr lang="tr-TR" sz="2400" dirty="0" err="1"/>
            <a:t>projections</a:t>
          </a:r>
          <a:endParaRPr lang="tr-TR" sz="2400" dirty="0"/>
        </a:p>
      </dgm:t>
    </dgm:pt>
    <dgm:pt modelId="{66330982-F9A9-43FC-8743-6158409DDFFE}" type="parTrans" cxnId="{1623F0B1-165C-4615-AB72-F0DAC21897BA}">
      <dgm:prSet/>
      <dgm:spPr/>
      <dgm:t>
        <a:bodyPr/>
        <a:lstStyle/>
        <a:p>
          <a:endParaRPr lang="tr-TR" sz="2800"/>
        </a:p>
      </dgm:t>
    </dgm:pt>
    <dgm:pt modelId="{A57018C1-1871-4D06-98BB-85AF1455AC41}" type="sibTrans" cxnId="{1623F0B1-165C-4615-AB72-F0DAC21897BA}">
      <dgm:prSet/>
      <dgm:spPr/>
      <dgm:t>
        <a:bodyPr/>
        <a:lstStyle/>
        <a:p>
          <a:endParaRPr lang="tr-TR" sz="2800"/>
        </a:p>
      </dgm:t>
    </dgm:pt>
    <dgm:pt modelId="{F7FA61DA-7A97-4048-B513-E983ECA17371}">
      <dgm:prSet phldrT="[Metin]" custT="1"/>
      <dgm:spPr/>
      <dgm:t>
        <a:bodyPr/>
        <a:lstStyle/>
        <a:p>
          <a:r>
            <a:rPr lang="tr-TR" sz="2400" dirty="0" err="1"/>
            <a:t>Technology</a:t>
          </a:r>
          <a:r>
            <a:rPr lang="tr-TR" sz="2400" dirty="0"/>
            <a:t> </a:t>
          </a:r>
          <a:r>
            <a:rPr lang="tr-TR" sz="2400" dirty="0" err="1"/>
            <a:t>and</a:t>
          </a:r>
          <a:r>
            <a:rPr lang="tr-TR" sz="2400" dirty="0"/>
            <a:t> </a:t>
          </a:r>
          <a:r>
            <a:rPr lang="tr-TR" sz="2400" dirty="0" err="1"/>
            <a:t>Resource</a:t>
          </a:r>
          <a:r>
            <a:rPr lang="tr-TR" sz="2400" dirty="0"/>
            <a:t> </a:t>
          </a:r>
          <a:r>
            <a:rPr lang="tr-TR" sz="2400" dirty="0" err="1"/>
            <a:t>Options</a:t>
          </a:r>
          <a:endParaRPr lang="tr-TR" sz="2400" dirty="0"/>
        </a:p>
      </dgm:t>
    </dgm:pt>
    <dgm:pt modelId="{676F5B5F-72F1-468E-9C25-94857E411910}" type="parTrans" cxnId="{954B7DD6-88AD-4E53-945D-42B0B5E6B7A8}">
      <dgm:prSet/>
      <dgm:spPr/>
      <dgm:t>
        <a:bodyPr/>
        <a:lstStyle/>
        <a:p>
          <a:endParaRPr lang="tr-TR" sz="2800"/>
        </a:p>
      </dgm:t>
    </dgm:pt>
    <dgm:pt modelId="{ED58BE5F-CFCC-428C-B7D9-858E25C7D549}" type="sibTrans" cxnId="{954B7DD6-88AD-4E53-945D-42B0B5E6B7A8}">
      <dgm:prSet/>
      <dgm:spPr/>
      <dgm:t>
        <a:bodyPr/>
        <a:lstStyle/>
        <a:p>
          <a:endParaRPr lang="tr-TR" sz="2800"/>
        </a:p>
      </dgm:t>
    </dgm:pt>
    <dgm:pt modelId="{6110C2DD-DE31-4945-A7D2-B7FCD12F3E46}">
      <dgm:prSet phldrT="[Metin]" custT="1"/>
      <dgm:spPr/>
      <dgm:t>
        <a:bodyPr/>
        <a:lstStyle/>
        <a:p>
          <a:r>
            <a:rPr lang="tr-TR" sz="2400" dirty="0" err="1"/>
            <a:t>Technical</a:t>
          </a:r>
          <a:r>
            <a:rPr lang="tr-TR" sz="2400" dirty="0"/>
            <a:t> </a:t>
          </a:r>
          <a:r>
            <a:rPr lang="tr-TR" sz="2400" dirty="0" err="1"/>
            <a:t>and</a:t>
          </a:r>
          <a:r>
            <a:rPr lang="tr-TR" sz="2400" dirty="0"/>
            <a:t> </a:t>
          </a:r>
          <a:r>
            <a:rPr lang="tr-TR" sz="2400" dirty="0" err="1"/>
            <a:t>policy</a:t>
          </a:r>
          <a:r>
            <a:rPr lang="tr-TR" sz="2400" dirty="0"/>
            <a:t> </a:t>
          </a:r>
          <a:r>
            <a:rPr lang="tr-TR" sz="2400" dirty="0" err="1"/>
            <a:t>constraints</a:t>
          </a:r>
          <a:endParaRPr lang="tr-TR" sz="2400" dirty="0"/>
        </a:p>
      </dgm:t>
    </dgm:pt>
    <dgm:pt modelId="{119425F7-54A7-4801-A622-C916E15D6155}" type="parTrans" cxnId="{B937F71B-DEF1-4F8C-AA0D-B9519BC02763}">
      <dgm:prSet/>
      <dgm:spPr/>
      <dgm:t>
        <a:bodyPr/>
        <a:lstStyle/>
        <a:p>
          <a:endParaRPr lang="tr-TR" sz="2800"/>
        </a:p>
      </dgm:t>
    </dgm:pt>
    <dgm:pt modelId="{D3277392-7EBC-46D9-B941-76CAABE2622A}" type="sibTrans" cxnId="{B937F71B-DEF1-4F8C-AA0D-B9519BC02763}">
      <dgm:prSet/>
      <dgm:spPr/>
      <dgm:t>
        <a:bodyPr/>
        <a:lstStyle/>
        <a:p>
          <a:endParaRPr lang="tr-TR" sz="2800"/>
        </a:p>
      </dgm:t>
    </dgm:pt>
    <dgm:pt modelId="{EED2BC8B-B5FD-40EB-908A-4592E97734F2}" type="pres">
      <dgm:prSet presAssocID="{682D6538-C738-4269-8123-FA6984DE5B9F}" presName="Name0" presStyleCnt="0">
        <dgm:presLayoutVars>
          <dgm:dir/>
          <dgm:animLvl val="lvl"/>
          <dgm:resizeHandles val="exact"/>
        </dgm:presLayoutVars>
      </dgm:prSet>
      <dgm:spPr/>
    </dgm:pt>
    <dgm:pt modelId="{849CB24E-8DFE-400A-818E-E31E2EDC9280}" type="pres">
      <dgm:prSet presAssocID="{7A6C8151-0670-40A4-A263-8E00713C9FB8}" presName="compositeNode" presStyleCnt="0">
        <dgm:presLayoutVars>
          <dgm:bulletEnabled val="1"/>
        </dgm:presLayoutVars>
      </dgm:prSet>
      <dgm:spPr/>
    </dgm:pt>
    <dgm:pt modelId="{5690B9E0-9BA6-400B-A5A0-FBE65890E02D}" type="pres">
      <dgm:prSet presAssocID="{7A6C8151-0670-40A4-A263-8E00713C9FB8}" presName="bgRect" presStyleLbl="node1" presStyleIdx="0" presStyleCnt="3"/>
      <dgm:spPr/>
    </dgm:pt>
    <dgm:pt modelId="{AF49332D-09C2-4D92-A8C3-D4FB88C799D3}" type="pres">
      <dgm:prSet presAssocID="{7A6C8151-0670-40A4-A263-8E00713C9FB8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7CCA24EE-228C-4347-AE0A-EC72A7BD10CB}" type="pres">
      <dgm:prSet presAssocID="{7A6C8151-0670-40A4-A263-8E00713C9FB8}" presName="childNode" presStyleLbl="node1" presStyleIdx="0" presStyleCnt="3">
        <dgm:presLayoutVars>
          <dgm:bulletEnabled val="1"/>
        </dgm:presLayoutVars>
      </dgm:prSet>
      <dgm:spPr/>
    </dgm:pt>
    <dgm:pt modelId="{EC83D995-1FAD-4195-96C2-451AACDC195C}" type="pres">
      <dgm:prSet presAssocID="{F08B3E18-7075-4826-AD87-F2E5C3A82F1E}" presName="hSp" presStyleCnt="0"/>
      <dgm:spPr/>
    </dgm:pt>
    <dgm:pt modelId="{6F1AA30E-308D-4695-BABC-0F71D8DADD42}" type="pres">
      <dgm:prSet presAssocID="{F08B3E18-7075-4826-AD87-F2E5C3A82F1E}" presName="vProcSp" presStyleCnt="0"/>
      <dgm:spPr/>
    </dgm:pt>
    <dgm:pt modelId="{3673FA0E-54E5-4516-9149-374B704A2752}" type="pres">
      <dgm:prSet presAssocID="{F08B3E18-7075-4826-AD87-F2E5C3A82F1E}" presName="vSp1" presStyleCnt="0"/>
      <dgm:spPr/>
    </dgm:pt>
    <dgm:pt modelId="{7DC9555E-459C-47F0-B2F2-1C3134BD4BD2}" type="pres">
      <dgm:prSet presAssocID="{F08B3E18-7075-4826-AD87-F2E5C3A82F1E}" presName="simulatedConn" presStyleLbl="solidFgAcc1" presStyleIdx="0" presStyleCnt="2"/>
      <dgm:spPr/>
    </dgm:pt>
    <dgm:pt modelId="{A3AA43FF-A890-41E5-A035-3232BE935F4B}" type="pres">
      <dgm:prSet presAssocID="{F08B3E18-7075-4826-AD87-F2E5C3A82F1E}" presName="vSp2" presStyleCnt="0"/>
      <dgm:spPr/>
    </dgm:pt>
    <dgm:pt modelId="{5E85BB75-70DD-4814-BB94-DE607F972F56}" type="pres">
      <dgm:prSet presAssocID="{F08B3E18-7075-4826-AD87-F2E5C3A82F1E}" presName="sibTrans" presStyleCnt="0"/>
      <dgm:spPr/>
    </dgm:pt>
    <dgm:pt modelId="{6DC47FF9-6B4A-4016-A056-936336ADE79D}" type="pres">
      <dgm:prSet presAssocID="{9162F3EC-AF79-4638-9D4C-32A5A783B501}" presName="compositeNode" presStyleCnt="0">
        <dgm:presLayoutVars>
          <dgm:bulletEnabled val="1"/>
        </dgm:presLayoutVars>
      </dgm:prSet>
      <dgm:spPr/>
    </dgm:pt>
    <dgm:pt modelId="{E9BDE0E9-12A4-4E47-BD2E-B6D07A0D4320}" type="pres">
      <dgm:prSet presAssocID="{9162F3EC-AF79-4638-9D4C-32A5A783B501}" presName="bgRect" presStyleLbl="node1" presStyleIdx="1" presStyleCnt="3"/>
      <dgm:spPr/>
    </dgm:pt>
    <dgm:pt modelId="{AB334083-4E45-4029-8AE0-908D78BE2AA3}" type="pres">
      <dgm:prSet presAssocID="{9162F3EC-AF79-4638-9D4C-32A5A783B501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08EA50FA-730B-4BA6-AFA5-72DC5289F5A3}" type="pres">
      <dgm:prSet presAssocID="{9162F3EC-AF79-4638-9D4C-32A5A783B501}" presName="childNode" presStyleLbl="node1" presStyleIdx="1" presStyleCnt="3">
        <dgm:presLayoutVars>
          <dgm:bulletEnabled val="1"/>
        </dgm:presLayoutVars>
      </dgm:prSet>
      <dgm:spPr/>
    </dgm:pt>
    <dgm:pt modelId="{891DB495-9DAB-48F0-BF41-7F53B607FA49}" type="pres">
      <dgm:prSet presAssocID="{DEBA513D-5BAD-4381-B64A-BCCBC720328D}" presName="hSp" presStyleCnt="0"/>
      <dgm:spPr/>
    </dgm:pt>
    <dgm:pt modelId="{9A2CAD77-5114-4322-95D8-6684D33EA996}" type="pres">
      <dgm:prSet presAssocID="{DEBA513D-5BAD-4381-B64A-BCCBC720328D}" presName="vProcSp" presStyleCnt="0"/>
      <dgm:spPr/>
    </dgm:pt>
    <dgm:pt modelId="{F8EB7F7D-51CC-4005-A971-5362351F2F4F}" type="pres">
      <dgm:prSet presAssocID="{DEBA513D-5BAD-4381-B64A-BCCBC720328D}" presName="vSp1" presStyleCnt="0"/>
      <dgm:spPr/>
    </dgm:pt>
    <dgm:pt modelId="{12531B25-BBA0-49B4-9ED1-1FD36C53CA99}" type="pres">
      <dgm:prSet presAssocID="{DEBA513D-5BAD-4381-B64A-BCCBC720328D}" presName="simulatedConn" presStyleLbl="solidFgAcc1" presStyleIdx="1" presStyleCnt="2"/>
      <dgm:spPr/>
    </dgm:pt>
    <dgm:pt modelId="{A407A066-D83D-4C03-A5D7-F8F6F00573E2}" type="pres">
      <dgm:prSet presAssocID="{DEBA513D-5BAD-4381-B64A-BCCBC720328D}" presName="vSp2" presStyleCnt="0"/>
      <dgm:spPr/>
    </dgm:pt>
    <dgm:pt modelId="{B1119C84-E4DD-470E-8C04-CC18A91AC54D}" type="pres">
      <dgm:prSet presAssocID="{DEBA513D-5BAD-4381-B64A-BCCBC720328D}" presName="sibTrans" presStyleCnt="0"/>
      <dgm:spPr/>
    </dgm:pt>
    <dgm:pt modelId="{4A4431FE-60F8-4BE3-9790-7C2E1AF09777}" type="pres">
      <dgm:prSet presAssocID="{27083A64-EB20-4CF7-806A-D08F7309FC54}" presName="compositeNode" presStyleCnt="0">
        <dgm:presLayoutVars>
          <dgm:bulletEnabled val="1"/>
        </dgm:presLayoutVars>
      </dgm:prSet>
      <dgm:spPr/>
    </dgm:pt>
    <dgm:pt modelId="{6854D1D3-45DC-4B17-A278-5ED3BE648D77}" type="pres">
      <dgm:prSet presAssocID="{27083A64-EB20-4CF7-806A-D08F7309FC54}" presName="bgRect" presStyleLbl="node1" presStyleIdx="2" presStyleCnt="3"/>
      <dgm:spPr/>
    </dgm:pt>
    <dgm:pt modelId="{77F1C0B5-521C-44FD-A079-F72D4CC8C5F0}" type="pres">
      <dgm:prSet presAssocID="{27083A64-EB20-4CF7-806A-D08F7309FC54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7737AF22-43B1-4743-90D5-C52DE753E06A}" type="pres">
      <dgm:prSet presAssocID="{27083A64-EB20-4CF7-806A-D08F7309FC54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A7B6BB01-664E-4B1C-A110-409690A7003F}" srcId="{682D6538-C738-4269-8123-FA6984DE5B9F}" destId="{9162F3EC-AF79-4638-9D4C-32A5A783B501}" srcOrd="1" destOrd="0" parTransId="{9F1E38F3-49D7-4D3D-864E-A445CB3026C7}" sibTransId="{DEBA513D-5BAD-4381-B64A-BCCBC720328D}"/>
    <dgm:cxn modelId="{B937F71B-DEF1-4F8C-AA0D-B9519BC02763}" srcId="{7A6C8151-0670-40A4-A263-8E00713C9FB8}" destId="{6110C2DD-DE31-4945-A7D2-B7FCD12F3E46}" srcOrd="4" destOrd="0" parTransId="{119425F7-54A7-4801-A622-C916E15D6155}" sibTransId="{D3277392-7EBC-46D9-B941-76CAABE2622A}"/>
    <dgm:cxn modelId="{E935F322-2E24-4C52-813C-C8380EEBF8BD}" type="presOf" srcId="{27083A64-EB20-4CF7-806A-D08F7309FC54}" destId="{77F1C0B5-521C-44FD-A079-F72D4CC8C5F0}" srcOrd="1" destOrd="0" presId="urn:microsoft.com/office/officeart/2005/8/layout/hProcess7#1"/>
    <dgm:cxn modelId="{1DD0D526-F047-4BEE-9576-B76F03444B1B}" type="presOf" srcId="{27083A64-EB20-4CF7-806A-D08F7309FC54}" destId="{6854D1D3-45DC-4B17-A278-5ED3BE648D77}" srcOrd="0" destOrd="0" presId="urn:microsoft.com/office/officeart/2005/8/layout/hProcess7#1"/>
    <dgm:cxn modelId="{FA30D236-981A-4E1D-AABD-E2306172EC0F}" type="presOf" srcId="{6110C2DD-DE31-4945-A7D2-B7FCD12F3E46}" destId="{7CCA24EE-228C-4347-AE0A-EC72A7BD10CB}" srcOrd="0" destOrd="4" presId="urn:microsoft.com/office/officeart/2005/8/layout/hProcess7#1"/>
    <dgm:cxn modelId="{A51B4B3F-AE04-4093-836E-0D5066B78269}" type="presOf" srcId="{7A6C8151-0670-40A4-A263-8E00713C9FB8}" destId="{AF49332D-09C2-4D92-A8C3-D4FB88C799D3}" srcOrd="1" destOrd="0" presId="urn:microsoft.com/office/officeart/2005/8/layout/hProcess7#1"/>
    <dgm:cxn modelId="{C91F4E75-6736-4C43-92B3-0D251C72501B}" srcId="{682D6538-C738-4269-8123-FA6984DE5B9F}" destId="{27083A64-EB20-4CF7-806A-D08F7309FC54}" srcOrd="2" destOrd="0" parTransId="{E7C3A851-E9DB-49B2-97D5-39B18DB3506E}" sibTransId="{21499649-BE75-49E8-8FE5-FC7FB0809198}"/>
    <dgm:cxn modelId="{5EC73759-1312-4F25-BE0F-FFC6BF360849}" type="presOf" srcId="{9162F3EC-AF79-4638-9D4C-32A5A783B501}" destId="{AB334083-4E45-4029-8AE0-908D78BE2AA3}" srcOrd="1" destOrd="0" presId="urn:microsoft.com/office/officeart/2005/8/layout/hProcess7#1"/>
    <dgm:cxn modelId="{42212C7B-317A-4D2A-8715-D243754A3C21}" type="presOf" srcId="{7015D193-FAB4-4CB3-A06F-FD9913685B30}" destId="{7737AF22-43B1-4743-90D5-C52DE753E06A}" srcOrd="0" destOrd="0" presId="urn:microsoft.com/office/officeart/2005/8/layout/hProcess7#1"/>
    <dgm:cxn modelId="{774F1093-51A7-4687-8ED8-C23E7E2CAC04}" type="presOf" srcId="{9162F3EC-AF79-4638-9D4C-32A5A783B501}" destId="{E9BDE0E9-12A4-4E47-BD2E-B6D07A0D4320}" srcOrd="0" destOrd="0" presId="urn:microsoft.com/office/officeart/2005/8/layout/hProcess7#1"/>
    <dgm:cxn modelId="{774AEC98-D554-4632-8E9C-7F79F3F95B74}" srcId="{27083A64-EB20-4CF7-806A-D08F7309FC54}" destId="{7015D193-FAB4-4CB3-A06F-FD9913685B30}" srcOrd="0" destOrd="0" parTransId="{5906ECB8-8D16-4F4E-AB9E-40118AD6FB13}" sibTransId="{C7C18B77-7C04-45EA-A18D-D220E0530257}"/>
    <dgm:cxn modelId="{E087479A-2F62-4539-B68C-88B69D14F2ED}" srcId="{682D6538-C738-4269-8123-FA6984DE5B9F}" destId="{7A6C8151-0670-40A4-A263-8E00713C9FB8}" srcOrd="0" destOrd="0" parTransId="{124D896D-366D-4DB9-8050-73D0935CCD57}" sibTransId="{F08B3E18-7075-4826-AD87-F2E5C3A82F1E}"/>
    <dgm:cxn modelId="{D782849C-9016-4F07-BCAB-2E5DFB109692}" type="presOf" srcId="{ADDF6534-883C-4EEF-B5DE-5015B79BBDAE}" destId="{7CCA24EE-228C-4347-AE0A-EC72A7BD10CB}" srcOrd="0" destOrd="0" presId="urn:microsoft.com/office/officeart/2005/8/layout/hProcess7#1"/>
    <dgm:cxn modelId="{846D60A8-A6C7-4CF0-97A5-3D0447ED83AC}" type="presOf" srcId="{7A6C8151-0670-40A4-A263-8E00713C9FB8}" destId="{5690B9E0-9BA6-400B-A5A0-FBE65890E02D}" srcOrd="0" destOrd="0" presId="urn:microsoft.com/office/officeart/2005/8/layout/hProcess7#1"/>
    <dgm:cxn modelId="{C40680A8-6888-44BD-B199-C0CE35CD0F9F}" type="presOf" srcId="{891605AE-EC72-4510-BFBA-D5153621F9A1}" destId="{7CCA24EE-228C-4347-AE0A-EC72A7BD10CB}" srcOrd="0" destOrd="1" presId="urn:microsoft.com/office/officeart/2005/8/layout/hProcess7#1"/>
    <dgm:cxn modelId="{4CC81DAE-33B9-44BA-9100-93F063F072F2}" type="presOf" srcId="{682D6538-C738-4269-8123-FA6984DE5B9F}" destId="{EED2BC8B-B5FD-40EB-908A-4592E97734F2}" srcOrd="0" destOrd="0" presId="urn:microsoft.com/office/officeart/2005/8/layout/hProcess7#1"/>
    <dgm:cxn modelId="{1623F0B1-165C-4615-AB72-F0DAC21897BA}" srcId="{7A6C8151-0670-40A4-A263-8E00713C9FB8}" destId="{BCD0E872-458E-4AE7-9D85-C7694D4BE681}" srcOrd="2" destOrd="0" parTransId="{66330982-F9A9-43FC-8743-6158409DDFFE}" sibTransId="{A57018C1-1871-4D06-98BB-85AF1455AC41}"/>
    <dgm:cxn modelId="{4DBF4ABD-4811-43F6-A300-6D8BA536A641}" type="presOf" srcId="{CB617652-AB0E-41C4-9B04-E00AF15F0E2F}" destId="{08EA50FA-730B-4BA6-AFA5-72DC5289F5A3}" srcOrd="0" destOrd="0" presId="urn:microsoft.com/office/officeart/2005/8/layout/hProcess7#1"/>
    <dgm:cxn modelId="{85E771C4-2AAC-40C4-8224-57DEC5AE09E8}" srcId="{7A6C8151-0670-40A4-A263-8E00713C9FB8}" destId="{ADDF6534-883C-4EEF-B5DE-5015B79BBDAE}" srcOrd="0" destOrd="0" parTransId="{C5CF5FB6-FAF4-4505-8AE2-9422BF50459C}" sibTransId="{F417AA75-437F-43CA-B4F8-3281038E7F17}"/>
    <dgm:cxn modelId="{954B7DD6-88AD-4E53-945D-42B0B5E6B7A8}" srcId="{7A6C8151-0670-40A4-A263-8E00713C9FB8}" destId="{F7FA61DA-7A97-4048-B513-E983ECA17371}" srcOrd="3" destOrd="0" parTransId="{676F5B5F-72F1-468E-9C25-94857E411910}" sibTransId="{ED58BE5F-CFCC-428C-B7D9-858E25C7D549}"/>
    <dgm:cxn modelId="{D863B7DE-0F93-460A-974A-BF7300683BD7}" type="presOf" srcId="{BCD0E872-458E-4AE7-9D85-C7694D4BE681}" destId="{7CCA24EE-228C-4347-AE0A-EC72A7BD10CB}" srcOrd="0" destOrd="2" presId="urn:microsoft.com/office/officeart/2005/8/layout/hProcess7#1"/>
    <dgm:cxn modelId="{3BAF72EB-8C7C-4634-A815-F444FD98E359}" srcId="{9162F3EC-AF79-4638-9D4C-32A5A783B501}" destId="{CB617652-AB0E-41C4-9B04-E00AF15F0E2F}" srcOrd="0" destOrd="0" parTransId="{C90441B9-1D63-4428-9D12-C7A5FEB94F09}" sibTransId="{18CE5CEB-2E92-4923-912D-98883A8E19B2}"/>
    <dgm:cxn modelId="{845859F4-7DEA-4198-8E20-41FA3EAAA6DB}" srcId="{7A6C8151-0670-40A4-A263-8E00713C9FB8}" destId="{891605AE-EC72-4510-BFBA-D5153621F9A1}" srcOrd="1" destOrd="0" parTransId="{7509E50F-FFDF-49C0-AD22-4D8311755A3C}" sibTransId="{9F86D7B7-ABF2-4474-AE93-1D6975FC6E55}"/>
    <dgm:cxn modelId="{EA2414FC-FB89-4CAF-9B5C-8157C51583C9}" type="presOf" srcId="{F7FA61DA-7A97-4048-B513-E983ECA17371}" destId="{7CCA24EE-228C-4347-AE0A-EC72A7BD10CB}" srcOrd="0" destOrd="3" presId="urn:microsoft.com/office/officeart/2005/8/layout/hProcess7#1"/>
    <dgm:cxn modelId="{358AB30E-2C3F-4E44-BC7F-63BABC1DF2C4}" type="presParOf" srcId="{EED2BC8B-B5FD-40EB-908A-4592E97734F2}" destId="{849CB24E-8DFE-400A-818E-E31E2EDC9280}" srcOrd="0" destOrd="0" presId="urn:microsoft.com/office/officeart/2005/8/layout/hProcess7#1"/>
    <dgm:cxn modelId="{3F918FDF-9E2A-4D59-B1AD-DFD2A820F800}" type="presParOf" srcId="{849CB24E-8DFE-400A-818E-E31E2EDC9280}" destId="{5690B9E0-9BA6-400B-A5A0-FBE65890E02D}" srcOrd="0" destOrd="0" presId="urn:microsoft.com/office/officeart/2005/8/layout/hProcess7#1"/>
    <dgm:cxn modelId="{2C4F318B-AE8A-4137-8E66-DD11FC05E07F}" type="presParOf" srcId="{849CB24E-8DFE-400A-818E-E31E2EDC9280}" destId="{AF49332D-09C2-4D92-A8C3-D4FB88C799D3}" srcOrd="1" destOrd="0" presId="urn:microsoft.com/office/officeart/2005/8/layout/hProcess7#1"/>
    <dgm:cxn modelId="{3382E28B-24D2-4A1E-99F4-1C7061D7AFA8}" type="presParOf" srcId="{849CB24E-8DFE-400A-818E-E31E2EDC9280}" destId="{7CCA24EE-228C-4347-AE0A-EC72A7BD10CB}" srcOrd="2" destOrd="0" presId="urn:microsoft.com/office/officeart/2005/8/layout/hProcess7#1"/>
    <dgm:cxn modelId="{59EA10AD-B82D-47FE-8110-8F1EA66B26EE}" type="presParOf" srcId="{EED2BC8B-B5FD-40EB-908A-4592E97734F2}" destId="{EC83D995-1FAD-4195-96C2-451AACDC195C}" srcOrd="1" destOrd="0" presId="urn:microsoft.com/office/officeart/2005/8/layout/hProcess7#1"/>
    <dgm:cxn modelId="{50D70380-D45D-4B4A-9767-E102CA2F0737}" type="presParOf" srcId="{EED2BC8B-B5FD-40EB-908A-4592E97734F2}" destId="{6F1AA30E-308D-4695-BABC-0F71D8DADD42}" srcOrd="2" destOrd="0" presId="urn:microsoft.com/office/officeart/2005/8/layout/hProcess7#1"/>
    <dgm:cxn modelId="{A37CB885-2F27-4BEA-943B-373A55692707}" type="presParOf" srcId="{6F1AA30E-308D-4695-BABC-0F71D8DADD42}" destId="{3673FA0E-54E5-4516-9149-374B704A2752}" srcOrd="0" destOrd="0" presId="urn:microsoft.com/office/officeart/2005/8/layout/hProcess7#1"/>
    <dgm:cxn modelId="{FF064528-F658-44CA-9E27-356CD17D8359}" type="presParOf" srcId="{6F1AA30E-308D-4695-BABC-0F71D8DADD42}" destId="{7DC9555E-459C-47F0-B2F2-1C3134BD4BD2}" srcOrd="1" destOrd="0" presId="urn:microsoft.com/office/officeart/2005/8/layout/hProcess7#1"/>
    <dgm:cxn modelId="{958B4DA7-EBA1-4EBC-8BCA-4F919598AB4C}" type="presParOf" srcId="{6F1AA30E-308D-4695-BABC-0F71D8DADD42}" destId="{A3AA43FF-A890-41E5-A035-3232BE935F4B}" srcOrd="2" destOrd="0" presId="urn:microsoft.com/office/officeart/2005/8/layout/hProcess7#1"/>
    <dgm:cxn modelId="{DE1EC80E-3366-49B0-92ED-DC4A084DBD1A}" type="presParOf" srcId="{EED2BC8B-B5FD-40EB-908A-4592E97734F2}" destId="{5E85BB75-70DD-4814-BB94-DE607F972F56}" srcOrd="3" destOrd="0" presId="urn:microsoft.com/office/officeart/2005/8/layout/hProcess7#1"/>
    <dgm:cxn modelId="{EE9FCBDB-CCCA-4E75-A5F3-4A98DE6A03AE}" type="presParOf" srcId="{EED2BC8B-B5FD-40EB-908A-4592E97734F2}" destId="{6DC47FF9-6B4A-4016-A056-936336ADE79D}" srcOrd="4" destOrd="0" presId="urn:microsoft.com/office/officeart/2005/8/layout/hProcess7#1"/>
    <dgm:cxn modelId="{02AC1C93-7390-4A79-85F1-0D2C45D8DA93}" type="presParOf" srcId="{6DC47FF9-6B4A-4016-A056-936336ADE79D}" destId="{E9BDE0E9-12A4-4E47-BD2E-B6D07A0D4320}" srcOrd="0" destOrd="0" presId="urn:microsoft.com/office/officeart/2005/8/layout/hProcess7#1"/>
    <dgm:cxn modelId="{CBF2E3C4-D1F0-4189-8E46-85E2FDEE8166}" type="presParOf" srcId="{6DC47FF9-6B4A-4016-A056-936336ADE79D}" destId="{AB334083-4E45-4029-8AE0-908D78BE2AA3}" srcOrd="1" destOrd="0" presId="urn:microsoft.com/office/officeart/2005/8/layout/hProcess7#1"/>
    <dgm:cxn modelId="{1DDAA5BD-CFE0-4AB4-8438-14799AB9E1CA}" type="presParOf" srcId="{6DC47FF9-6B4A-4016-A056-936336ADE79D}" destId="{08EA50FA-730B-4BA6-AFA5-72DC5289F5A3}" srcOrd="2" destOrd="0" presId="urn:microsoft.com/office/officeart/2005/8/layout/hProcess7#1"/>
    <dgm:cxn modelId="{EBF1912A-5DB0-4D64-AD07-92F003E44BAC}" type="presParOf" srcId="{EED2BC8B-B5FD-40EB-908A-4592E97734F2}" destId="{891DB495-9DAB-48F0-BF41-7F53B607FA49}" srcOrd="5" destOrd="0" presId="urn:microsoft.com/office/officeart/2005/8/layout/hProcess7#1"/>
    <dgm:cxn modelId="{F6B5904C-3B4D-4F5F-A4DE-BDC1ED3D2C4A}" type="presParOf" srcId="{EED2BC8B-B5FD-40EB-908A-4592E97734F2}" destId="{9A2CAD77-5114-4322-95D8-6684D33EA996}" srcOrd="6" destOrd="0" presId="urn:microsoft.com/office/officeart/2005/8/layout/hProcess7#1"/>
    <dgm:cxn modelId="{33AFE6C1-2F6B-453E-B56F-6C36143C6E9F}" type="presParOf" srcId="{9A2CAD77-5114-4322-95D8-6684D33EA996}" destId="{F8EB7F7D-51CC-4005-A971-5362351F2F4F}" srcOrd="0" destOrd="0" presId="urn:microsoft.com/office/officeart/2005/8/layout/hProcess7#1"/>
    <dgm:cxn modelId="{16D4FFD3-35F1-4623-9F03-3161AD3D884B}" type="presParOf" srcId="{9A2CAD77-5114-4322-95D8-6684D33EA996}" destId="{12531B25-BBA0-49B4-9ED1-1FD36C53CA99}" srcOrd="1" destOrd="0" presId="urn:microsoft.com/office/officeart/2005/8/layout/hProcess7#1"/>
    <dgm:cxn modelId="{E04FD34B-BC1F-431A-B245-B3E6A181AEC8}" type="presParOf" srcId="{9A2CAD77-5114-4322-95D8-6684D33EA996}" destId="{A407A066-D83D-4C03-A5D7-F8F6F00573E2}" srcOrd="2" destOrd="0" presId="urn:microsoft.com/office/officeart/2005/8/layout/hProcess7#1"/>
    <dgm:cxn modelId="{C87AE9AD-8A9B-4C57-9573-457BF226AD29}" type="presParOf" srcId="{EED2BC8B-B5FD-40EB-908A-4592E97734F2}" destId="{B1119C84-E4DD-470E-8C04-CC18A91AC54D}" srcOrd="7" destOrd="0" presId="urn:microsoft.com/office/officeart/2005/8/layout/hProcess7#1"/>
    <dgm:cxn modelId="{78C91D71-22BA-4AE4-AC3E-B52DC0F334DA}" type="presParOf" srcId="{EED2BC8B-B5FD-40EB-908A-4592E97734F2}" destId="{4A4431FE-60F8-4BE3-9790-7C2E1AF09777}" srcOrd="8" destOrd="0" presId="urn:microsoft.com/office/officeart/2005/8/layout/hProcess7#1"/>
    <dgm:cxn modelId="{39BA6A81-B3BE-455F-9579-46C826053363}" type="presParOf" srcId="{4A4431FE-60F8-4BE3-9790-7C2E1AF09777}" destId="{6854D1D3-45DC-4B17-A278-5ED3BE648D77}" srcOrd="0" destOrd="0" presId="urn:microsoft.com/office/officeart/2005/8/layout/hProcess7#1"/>
    <dgm:cxn modelId="{72AC7FAE-98D2-4C14-8850-8E8CDD22AF72}" type="presParOf" srcId="{4A4431FE-60F8-4BE3-9790-7C2E1AF09777}" destId="{77F1C0B5-521C-44FD-A079-F72D4CC8C5F0}" srcOrd="1" destOrd="0" presId="urn:microsoft.com/office/officeart/2005/8/layout/hProcess7#1"/>
    <dgm:cxn modelId="{A2E9955D-14D2-4F6C-8A4D-C6A224BE4663}" type="presParOf" srcId="{4A4431FE-60F8-4BE3-9790-7C2E1AF09777}" destId="{7737AF22-43B1-4743-90D5-C52DE753E06A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0B9E0-9BA6-400B-A5A0-FBE65890E02D}">
      <dsp:nvSpPr>
        <dsp:cNvPr id="0" name=""/>
        <dsp:cNvSpPr/>
      </dsp:nvSpPr>
      <dsp:spPr>
        <a:xfrm>
          <a:off x="848" y="276593"/>
          <a:ext cx="3653282" cy="438393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INPUT</a:t>
          </a:r>
        </a:p>
      </dsp:txBody>
      <dsp:txXfrm rot="16200000">
        <a:off x="-1431237" y="1708679"/>
        <a:ext cx="3594829" cy="730656"/>
      </dsp:txXfrm>
    </dsp:sp>
    <dsp:sp modelId="{7CCA24EE-228C-4347-AE0A-EC72A7BD10CB}">
      <dsp:nvSpPr>
        <dsp:cNvPr id="0" name=""/>
        <dsp:cNvSpPr/>
      </dsp:nvSpPr>
      <dsp:spPr>
        <a:xfrm>
          <a:off x="731505" y="276593"/>
          <a:ext cx="2721695" cy="43839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Energy</a:t>
          </a:r>
          <a:r>
            <a:rPr lang="tr-TR" sz="2400" kern="1200" dirty="0"/>
            <a:t> </a:t>
          </a:r>
          <a:r>
            <a:rPr lang="tr-TR" sz="2400" kern="1200" dirty="0" err="1"/>
            <a:t>System</a:t>
          </a:r>
          <a:r>
            <a:rPr lang="tr-TR" sz="2400" kern="1200" dirty="0"/>
            <a:t> </a:t>
          </a:r>
          <a:r>
            <a:rPr lang="tr-TR" sz="2400" kern="1200" dirty="0" err="1"/>
            <a:t>Structure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Base</a:t>
          </a:r>
          <a:r>
            <a:rPr lang="tr-TR" sz="2400" kern="1200" dirty="0"/>
            <a:t> </a:t>
          </a:r>
          <a:r>
            <a:rPr lang="tr-TR" sz="2400" kern="1200" dirty="0" err="1"/>
            <a:t>year</a:t>
          </a:r>
          <a:r>
            <a:rPr lang="tr-TR" sz="2400" kern="1200" dirty="0"/>
            <a:t> </a:t>
          </a:r>
          <a:r>
            <a:rPr lang="tr-TR" sz="2400" kern="1200" dirty="0" err="1"/>
            <a:t>energy</a:t>
          </a:r>
          <a:r>
            <a:rPr lang="tr-TR" sz="2400" kern="1200" dirty="0"/>
            <a:t> </a:t>
          </a:r>
          <a:r>
            <a:rPr lang="tr-TR" sz="2400" kern="1200" dirty="0" err="1"/>
            <a:t>flows</a:t>
          </a:r>
          <a:r>
            <a:rPr lang="tr-TR" sz="2400" kern="1200" dirty="0"/>
            <a:t> </a:t>
          </a:r>
          <a:r>
            <a:rPr lang="tr-TR" sz="2400" kern="1200" dirty="0" err="1"/>
            <a:t>and</a:t>
          </a:r>
          <a:r>
            <a:rPr lang="tr-TR" sz="2400" kern="1200" dirty="0"/>
            <a:t> </a:t>
          </a:r>
          <a:r>
            <a:rPr lang="tr-TR" sz="2400" kern="1200" dirty="0" err="1"/>
            <a:t>prices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Energy</a:t>
          </a:r>
          <a:r>
            <a:rPr lang="tr-TR" sz="2400" kern="1200" dirty="0"/>
            <a:t> </a:t>
          </a:r>
          <a:r>
            <a:rPr lang="tr-TR" sz="2400" kern="1200" dirty="0" err="1"/>
            <a:t>demand</a:t>
          </a:r>
          <a:r>
            <a:rPr lang="tr-TR" sz="2400" kern="1200" dirty="0"/>
            <a:t> </a:t>
          </a:r>
          <a:r>
            <a:rPr lang="tr-TR" sz="2400" kern="1200" dirty="0" err="1"/>
            <a:t>projections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Technology</a:t>
          </a:r>
          <a:r>
            <a:rPr lang="tr-TR" sz="2400" kern="1200" dirty="0"/>
            <a:t> </a:t>
          </a:r>
          <a:r>
            <a:rPr lang="tr-TR" sz="2400" kern="1200" dirty="0" err="1"/>
            <a:t>and</a:t>
          </a:r>
          <a:r>
            <a:rPr lang="tr-TR" sz="2400" kern="1200" dirty="0"/>
            <a:t> </a:t>
          </a:r>
          <a:r>
            <a:rPr lang="tr-TR" sz="2400" kern="1200" dirty="0" err="1"/>
            <a:t>Resource</a:t>
          </a:r>
          <a:r>
            <a:rPr lang="tr-TR" sz="2400" kern="1200" dirty="0"/>
            <a:t> </a:t>
          </a:r>
          <a:r>
            <a:rPr lang="tr-TR" sz="2400" kern="1200" dirty="0" err="1"/>
            <a:t>Options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Technical</a:t>
          </a:r>
          <a:r>
            <a:rPr lang="tr-TR" sz="2400" kern="1200" dirty="0"/>
            <a:t> </a:t>
          </a:r>
          <a:r>
            <a:rPr lang="tr-TR" sz="2400" kern="1200" dirty="0" err="1"/>
            <a:t>and</a:t>
          </a:r>
          <a:r>
            <a:rPr lang="tr-TR" sz="2400" kern="1200" dirty="0"/>
            <a:t> </a:t>
          </a:r>
          <a:r>
            <a:rPr lang="tr-TR" sz="2400" kern="1200" dirty="0" err="1"/>
            <a:t>policy</a:t>
          </a:r>
          <a:r>
            <a:rPr lang="tr-TR" sz="2400" kern="1200" dirty="0"/>
            <a:t> </a:t>
          </a:r>
          <a:r>
            <a:rPr lang="tr-TR" sz="2400" kern="1200" dirty="0" err="1"/>
            <a:t>constraints</a:t>
          </a:r>
          <a:endParaRPr lang="tr-TR" sz="2400" kern="1200" dirty="0"/>
        </a:p>
      </dsp:txBody>
      <dsp:txXfrm>
        <a:off x="731505" y="276593"/>
        <a:ext cx="2721695" cy="4383938"/>
      </dsp:txXfrm>
    </dsp:sp>
    <dsp:sp modelId="{E9BDE0E9-12A4-4E47-BD2E-B6D07A0D4320}">
      <dsp:nvSpPr>
        <dsp:cNvPr id="0" name=""/>
        <dsp:cNvSpPr/>
      </dsp:nvSpPr>
      <dsp:spPr>
        <a:xfrm>
          <a:off x="3781996" y="276593"/>
          <a:ext cx="3653282" cy="4383938"/>
        </a:xfrm>
        <a:prstGeom prst="roundRect">
          <a:avLst>
            <a:gd name="adj" fmla="val 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>
              <a:solidFill>
                <a:schemeClr val="tx1"/>
              </a:solidFill>
            </a:rPr>
            <a:t>MESSAGE</a:t>
          </a:r>
        </a:p>
      </dsp:txBody>
      <dsp:txXfrm rot="16200000">
        <a:off x="2349909" y="1708679"/>
        <a:ext cx="3594829" cy="730656"/>
      </dsp:txXfrm>
    </dsp:sp>
    <dsp:sp modelId="{7DC9555E-459C-47F0-B2F2-1C3134BD4BD2}">
      <dsp:nvSpPr>
        <dsp:cNvPr id="0" name=""/>
        <dsp:cNvSpPr/>
      </dsp:nvSpPr>
      <dsp:spPr>
        <a:xfrm rot="5400000">
          <a:off x="3477917" y="3763287"/>
          <a:ext cx="644689" cy="54799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A50FA-730B-4BA6-AFA5-72DC5289F5A3}">
      <dsp:nvSpPr>
        <dsp:cNvPr id="0" name=""/>
        <dsp:cNvSpPr/>
      </dsp:nvSpPr>
      <dsp:spPr>
        <a:xfrm>
          <a:off x="4512652" y="276593"/>
          <a:ext cx="2721695" cy="43839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>
              <a:solidFill>
                <a:schemeClr val="tx1"/>
              </a:solidFill>
            </a:rPr>
            <a:t>Model </a:t>
          </a:r>
          <a:r>
            <a:rPr lang="tr-TR" sz="2400" kern="1200" dirty="0" err="1">
              <a:solidFill>
                <a:schemeClr val="tx1"/>
              </a:solidFill>
            </a:rPr>
            <a:t>for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Energy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Supply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System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Alternatives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and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their</a:t>
          </a:r>
          <a:r>
            <a:rPr lang="tr-TR" sz="2400" kern="1200" dirty="0">
              <a:solidFill>
                <a:schemeClr val="tx1"/>
              </a:solidFill>
            </a:rPr>
            <a:t> General </a:t>
          </a:r>
          <a:r>
            <a:rPr lang="tr-TR" sz="2400" kern="1200" dirty="0" err="1">
              <a:solidFill>
                <a:schemeClr val="tx1"/>
              </a:solidFill>
            </a:rPr>
            <a:t>Environmental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Impacts</a:t>
          </a:r>
          <a:endParaRPr lang="tr-TR" sz="2400" kern="1200" dirty="0">
            <a:solidFill>
              <a:schemeClr val="tx1"/>
            </a:solidFill>
          </a:endParaRPr>
        </a:p>
      </dsp:txBody>
      <dsp:txXfrm>
        <a:off x="4512652" y="276593"/>
        <a:ext cx="2721695" cy="4383938"/>
      </dsp:txXfrm>
    </dsp:sp>
    <dsp:sp modelId="{6854D1D3-45DC-4B17-A278-5ED3BE648D77}">
      <dsp:nvSpPr>
        <dsp:cNvPr id="0" name=""/>
        <dsp:cNvSpPr/>
      </dsp:nvSpPr>
      <dsp:spPr>
        <a:xfrm>
          <a:off x="7563143" y="276593"/>
          <a:ext cx="3653282" cy="438393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OUTPUT</a:t>
          </a:r>
        </a:p>
      </dsp:txBody>
      <dsp:txXfrm rot="16200000">
        <a:off x="6131056" y="1708679"/>
        <a:ext cx="3594829" cy="730656"/>
      </dsp:txXfrm>
    </dsp:sp>
    <dsp:sp modelId="{12531B25-BBA0-49B4-9ED1-1FD36C53CA99}">
      <dsp:nvSpPr>
        <dsp:cNvPr id="0" name=""/>
        <dsp:cNvSpPr/>
      </dsp:nvSpPr>
      <dsp:spPr>
        <a:xfrm rot="5400000">
          <a:off x="7259065" y="3763287"/>
          <a:ext cx="644689" cy="54799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7AF22-43B1-4743-90D5-C52DE753E06A}">
      <dsp:nvSpPr>
        <dsp:cNvPr id="0" name=""/>
        <dsp:cNvSpPr/>
      </dsp:nvSpPr>
      <dsp:spPr>
        <a:xfrm>
          <a:off x="8293800" y="276593"/>
          <a:ext cx="2721695" cy="43839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Primary</a:t>
          </a:r>
          <a:r>
            <a:rPr lang="tr-TR" sz="2400" kern="1200" dirty="0"/>
            <a:t> </a:t>
          </a:r>
          <a:r>
            <a:rPr lang="tr-TR" sz="2400" kern="1200" dirty="0" err="1"/>
            <a:t>and</a:t>
          </a:r>
          <a:r>
            <a:rPr lang="tr-TR" sz="2400" kern="1200" dirty="0"/>
            <a:t> final </a:t>
          </a:r>
          <a:r>
            <a:rPr lang="tr-TR" sz="2400" kern="1200" dirty="0" err="1"/>
            <a:t>energy</a:t>
          </a:r>
          <a:r>
            <a:rPr lang="tr-TR" sz="2400" kern="1200" dirty="0"/>
            <a:t> </a:t>
          </a:r>
          <a:r>
            <a:rPr lang="tr-TR" sz="2400" kern="1200" dirty="0" err="1"/>
            <a:t>mix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Emissions</a:t>
          </a:r>
          <a:r>
            <a:rPr lang="tr-TR" sz="2400" kern="1200" dirty="0"/>
            <a:t> </a:t>
          </a:r>
          <a:r>
            <a:rPr lang="tr-TR" sz="2400" kern="1200" dirty="0" err="1"/>
            <a:t>and</a:t>
          </a:r>
          <a:r>
            <a:rPr lang="tr-TR" sz="2400" kern="1200" dirty="0"/>
            <a:t> </a:t>
          </a:r>
          <a:r>
            <a:rPr lang="tr-TR" sz="2400" kern="1200" dirty="0" err="1"/>
            <a:t>waste</a:t>
          </a:r>
          <a:r>
            <a:rPr lang="tr-TR" sz="2400" kern="1200" dirty="0"/>
            <a:t> </a:t>
          </a:r>
          <a:r>
            <a:rPr lang="tr-TR" sz="2400" kern="1200" dirty="0" err="1"/>
            <a:t>streams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Environmental</a:t>
          </a:r>
          <a:r>
            <a:rPr lang="tr-TR" sz="2400" kern="1200" dirty="0"/>
            <a:t> </a:t>
          </a:r>
          <a:r>
            <a:rPr lang="tr-TR" sz="2400" kern="1200" dirty="0" err="1"/>
            <a:t>impacts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Resource</a:t>
          </a:r>
          <a:r>
            <a:rPr lang="tr-TR" sz="2400" kern="1200" dirty="0"/>
            <a:t> </a:t>
          </a:r>
          <a:r>
            <a:rPr lang="tr-TR" sz="2400" kern="1200" dirty="0" err="1"/>
            <a:t>use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/>
            <a:t>Land </a:t>
          </a:r>
          <a:r>
            <a:rPr lang="tr-TR" sz="2400" kern="1200" dirty="0" err="1"/>
            <a:t>use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Import</a:t>
          </a:r>
          <a:r>
            <a:rPr lang="tr-TR" sz="2400" kern="1200" dirty="0"/>
            <a:t> </a:t>
          </a:r>
          <a:r>
            <a:rPr lang="tr-TR" sz="2400" kern="1200" dirty="0" err="1"/>
            <a:t>dependence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Investment</a:t>
          </a:r>
          <a:r>
            <a:rPr lang="tr-TR" sz="2400" kern="1200" dirty="0"/>
            <a:t> </a:t>
          </a:r>
          <a:r>
            <a:rPr lang="tr-TR" sz="2400" kern="1200" dirty="0" err="1"/>
            <a:t>requirements</a:t>
          </a:r>
          <a:endParaRPr lang="tr-TR" sz="2400" kern="1200" dirty="0"/>
        </a:p>
      </dsp:txBody>
      <dsp:txXfrm>
        <a:off x="8293800" y="276593"/>
        <a:ext cx="2721695" cy="4383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83773-C69E-463F-A6E6-E533FFE6390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D011F-53FD-4C46-82A0-09936969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Klaassen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(2007).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Internalizing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externalities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MESSAGE-MACRO.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815–827. https://doi.org/https://doi.org/10.1016/j.enpol.2006.03.007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3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Lopion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Markewitz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Robinius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Stolten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(2018).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Renewable and Sustainable Energy Reviews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156–166. https://doi.org/10.1016/j.rser.2018.07.045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32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Carson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T.,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 R. (2009).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Discounting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Psychology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112–130. https://doi.org/10.1037/a0017685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Hänsel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Drupp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Johansson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J. A.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Nesje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F., Azar,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Freeman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Groom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Sterner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 (2020).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(8), 781–789. https://doi.org/10.1038/s41558-020-0833-x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06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https://wiki.ucl.ac.uk/display/ADVIAM/Spatial+process+-+MESSAGE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5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Loisel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Alexeeva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Zucker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Shropshire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(2018).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Load-following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nuclear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Market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welfare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implications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Nuclear 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280–292. https://doi.org/10.1016/j.pnucene.2018.08.011</a:t>
            </a:r>
          </a:p>
          <a:p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Mori, S. (2012).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nuclear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long-term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Exercise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(SUPPL. 3), S421–S428. https://doi.org/10.1016/j.eneco.2012.03.017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9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https://www.gams.com/mccarl/trnsport.gms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73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https://www.iaea.org/newscenter/news/iaea-continues-support-for-all-source-energy-planning-for-countries-despite-pandemic</a:t>
            </a:r>
          </a:p>
          <a:p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http://www.esru.strath.ac.uk/EandE/Web_sites/17-18/windies/energy-trilemma.html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 Giorgio Locatelli PhD FHEA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(2017).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Organisational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supporting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Climate Change Mitigation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Strategies &amp; plants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1st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Research Coordination Meeting on Assessments of the Potential Role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Nuclear Energy in National Climate Change Mitigation Strategies</a:t>
            </a:r>
            <a:endParaRPr lang="tr-T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dirty="0"/>
              <a:t>https://climateanalytics.org/blog/2019/centred-on-science-how-the-ipcc-can-guide-mitigation-action/</a:t>
            </a:r>
          </a:p>
          <a:p>
            <a:r>
              <a:rPr lang="en-US" dirty="0"/>
              <a:t>https://boycewire.com/deregulation-definition-and-examples/</a:t>
            </a:r>
            <a:endParaRPr lang="tr-TR" dirty="0"/>
          </a:p>
          <a:p>
            <a:r>
              <a:rPr lang="en-US" dirty="0"/>
              <a:t>https://www.sciencedirect.com/science/article/abs/pii/S030142150400120X</a:t>
            </a:r>
            <a:endParaRPr lang="tr-TR" dirty="0"/>
          </a:p>
          <a:p>
            <a:r>
              <a:rPr lang="en-US" dirty="0"/>
              <a:t>https://ticaret.gov.tr/data/60f1200013b876eb28421b23/MUTABAKAT%20YE%C5%9E%C4%B0L.pdf</a:t>
            </a:r>
            <a:endParaRPr lang="tr-TR" dirty="0"/>
          </a:p>
          <a:p>
            <a:r>
              <a:rPr lang="en-US" dirty="0"/>
              <a:t>https://www.sciencedirect.com/science/article/pii/S030142152030598X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25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 is </a:t>
            </a: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Westeros Tutorial - Introduction to the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MESSAGEix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framework: Creating a baseline scenario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8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https://awoiaf.westeros.org/index.php/Aegon%27s_Conquest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7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13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Brinkerink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Zakeri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Huppmann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Ó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Gallachóir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Deane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(2022).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-model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Software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https://doi.org/10.1016/j.envsoft.2022.105336</a:t>
            </a:r>
          </a:p>
          <a:p>
            <a:r>
              <a:rPr lang="tr-TR" dirty="0"/>
              <a:t>https://power.larc.nasa.gov/docs/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0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2 PowerPoint title banner_v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3716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87680" y="4350077"/>
            <a:ext cx="11216640" cy="9144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487680" y="3108958"/>
            <a:ext cx="11216640" cy="914401"/>
          </a:xfrm>
        </p:spPr>
        <p:txBody>
          <a:bodyPr anchor="t"/>
          <a:lstStyle>
            <a:lvl1pPr algn="ctr"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0" y="5342818"/>
            <a:ext cx="12192000" cy="151518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indent="-219075"/>
            <a:endParaRPr lang="en-US" sz="180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AF34F12-6531-4803-A86E-3D09C7C2D6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8" y="1694266"/>
            <a:ext cx="3153103" cy="8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371600"/>
            <a:ext cx="11216640" cy="49377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2011680"/>
            <a:ext cx="11216640" cy="1371600"/>
          </a:xfrm>
        </p:spPr>
        <p:txBody>
          <a:bodyPr anchor="ctr"/>
          <a:lstStyle>
            <a:lvl1pPr algn="ctr">
              <a:defRPr sz="3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3383280"/>
            <a:ext cx="11216640" cy="1554480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</p:spTree>
    <p:extLst>
      <p:ext uri="{BB962C8B-B14F-4D97-AF65-F5344CB8AC3E}">
        <p14:creationId xmlns:p14="http://schemas.microsoft.com/office/powerpoint/2010/main" val="161521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880"/>
            <a:ext cx="11216640" cy="9144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9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Başlık v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87680" y="1371600"/>
            <a:ext cx="11216640" cy="4935538"/>
          </a:xfrm>
        </p:spPr>
        <p:txBody>
          <a:bodyPr/>
          <a:lstStyle/>
          <a:p>
            <a:r>
              <a:rPr lang="tr-TR"/>
              <a:t>Grafik eklemek için simgeye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1219200" cy="10972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19075" indent="-219075"/>
            <a:endParaRPr lang="en-US" sz="1600"/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5689601" y="6594476"/>
            <a:ext cx="810684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fld id="{324FBA8B-C479-4BF9-A515-8ED623D42A4A}" type="slidenum">
              <a:rPr lang="en-US" sz="1000">
                <a:solidFill>
                  <a:srgbClr val="4D4D4D"/>
                </a:solidFill>
              </a:rPr>
              <a:pPr/>
              <a:t>‹#›</a:t>
            </a:fld>
            <a:endParaRPr lang="en-US" sz="1000">
              <a:solidFill>
                <a:srgbClr val="4D4D4D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7680" y="182563"/>
            <a:ext cx="1121664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680" y="1371600"/>
            <a:ext cx="11216640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9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515938" indent="-2286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2pPr>
      <a:lvl3pPr marL="798513" indent="-16668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3pPr>
      <a:lvl4pPr marL="1196975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4pPr>
      <a:lvl5pPr marL="1487488" indent="-1746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gungor@enerji.gov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population_estimates" TargetMode="External"/><Relationship Id="rId2" Type="http://schemas.openxmlformats.org/officeDocument/2006/relationships/hyperlink" Target="https://atlasoficeandfireblog.wordpress.com/2016/03/06/the-population-of-the-seven-kingdom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aşlık 1">
            <a:extLst>
              <a:ext uri="{FF2B5EF4-FFF2-40B4-BE49-F238E27FC236}">
                <a16:creationId xmlns:a16="http://schemas.microsoft.com/office/drawing/2014/main" id="{2128B945-EBC8-47C8-AB68-DCB0FBE38E2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tr-TR" dirty="0"/>
              <a:t>Görkem Güngör</a:t>
            </a:r>
          </a:p>
          <a:p>
            <a:r>
              <a:rPr lang="tr-TR" dirty="0"/>
              <a:t>E-mail: </a:t>
            </a:r>
            <a:r>
              <a:rPr lang="tr-TR" dirty="0">
                <a:hlinkClick r:id="rId2"/>
              </a:rPr>
              <a:t>ggungor@enerji.gov.tr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3" name="Unvan 2">
            <a:extLst>
              <a:ext uri="{FF2B5EF4-FFF2-40B4-BE49-F238E27FC236}">
                <a16:creationId xmlns:a16="http://schemas.microsoft.com/office/drawing/2014/main" id="{1C7CB7C3-F74A-4993-96B3-0AD2DB335D73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tr-TR" dirty="0" err="1"/>
              <a:t>Introduction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DBA6C4-F7DA-4268-899D-BEF5AC91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Simple Transport Model</a:t>
            </a:r>
            <a:endParaRPr lang="en-US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F9383FA-67CF-4CFF-9A56-61F30738D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F58AD87A-C7F6-4D0B-B7C7-A5E44CABDE9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87679" y="2011362"/>
                <a:ext cx="11216639" cy="238451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=225∗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𝑠𝑒𝑎𝑡𝑡𝑙𝑒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70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𝑠𝑎𝑛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𝑑𝑖𝑒𝑔𝑜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𝑠𝑒𝑎𝑡𝑡𝑙𝑒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𝑠𝑎𝑛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𝑑𝑖𝑒𝑔𝑜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𝑠𝑒𝑎𝑡𝑡𝑙𝑒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300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𝑠𝑎𝑛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𝑑𝑖𝑒𝑔𝑜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400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𝑠𝑒𝑎𝑡𝑡𝑙𝑒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4)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𝑠𝑎𝑛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𝑑𝑖𝑒𝑔𝑜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5)</m:t>
                      </m:r>
                    </m:oMath>
                  </m:oMathPara>
                </a14:m>
                <a:endParaRPr lang="tr-T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F58AD87A-C7F6-4D0B-B7C7-A5E44CABD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87679" y="2011362"/>
                <a:ext cx="11216639" cy="23845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7A238ED-10C8-41A0-94A0-6684F7E50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678" y="4395876"/>
            <a:ext cx="5486400" cy="639762"/>
          </a:xfrm>
        </p:spPr>
        <p:txBody>
          <a:bodyPr/>
          <a:lstStyle/>
          <a:p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5">
                <a:extLst>
                  <a:ext uri="{FF2B5EF4-FFF2-40B4-BE49-F238E27FC236}">
                    <a16:creationId xmlns:a16="http://schemas.microsoft.com/office/drawing/2014/main" id="{CB7198BC-498C-46FE-B4E2-B3917D2DB95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87680" y="5035639"/>
                <a:ext cx="11443063" cy="12737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=600∗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1−300∗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2−400∗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İçerik Yer Tutucusu 5">
                <a:extLst>
                  <a:ext uri="{FF2B5EF4-FFF2-40B4-BE49-F238E27FC236}">
                    <a16:creationId xmlns:a16="http://schemas.microsoft.com/office/drawing/2014/main" id="{CB7198BC-498C-46FE-B4E2-B3917D2DB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87680" y="5035639"/>
                <a:ext cx="11443063" cy="12737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8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7E1000D-85FE-4E44-AC42-AC92178F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Simple Transport Model</a:t>
            </a:r>
            <a:endParaRPr lang="en-US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AE06218-9BC7-4812-A7B7-93994A6B3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Primal</a:t>
            </a:r>
            <a:r>
              <a:rPr lang="tr-TR" dirty="0"/>
              <a:t> </a:t>
            </a:r>
            <a:r>
              <a:rPr lang="tr-TR" dirty="0" err="1"/>
              <a:t>solution</a:t>
            </a:r>
            <a:endParaRPr lang="en-US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033152B-41F9-4785-8A8E-34A6ADD9D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solution</a:t>
            </a:r>
            <a:r>
              <a:rPr lang="tr-TR"/>
              <a:t> (</a:t>
            </a:r>
            <a:r>
              <a:rPr lang="tr-TR" dirty="0"/>
              <a:t>u3=u4=u5=0)</a:t>
            </a:r>
            <a:endParaRPr lang="en-US" dirty="0"/>
          </a:p>
        </p:txBody>
      </p:sp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A67A8ED9-D27F-413C-8413-47BC1CC57F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9" y="2634375"/>
            <a:ext cx="5473981" cy="3143412"/>
          </a:xfrm>
        </p:spPr>
      </p:pic>
      <p:pic>
        <p:nvPicPr>
          <p:cNvPr id="16" name="İçerik Yer Tutucusu 15">
            <a:extLst>
              <a:ext uri="{FF2B5EF4-FFF2-40B4-BE49-F238E27FC236}">
                <a16:creationId xmlns:a16="http://schemas.microsoft.com/office/drawing/2014/main" id="{AFEA3AD4-FA90-475E-B320-16D41478B1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47" y="2634375"/>
            <a:ext cx="5473981" cy="3143412"/>
          </a:xfrm>
        </p:spPr>
      </p:pic>
    </p:spTree>
    <p:extLst>
      <p:ext uri="{BB962C8B-B14F-4D97-AF65-F5344CB8AC3E}">
        <p14:creationId xmlns:p14="http://schemas.microsoft.com/office/powerpoint/2010/main" val="14830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0479F67-9160-4484-B5EC-A7473ECE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Modeling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C3627D-A62D-4AE0-8ED0-6C64DA0CF5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Policy</a:t>
            </a:r>
            <a:r>
              <a:rPr lang="tr-TR" sz="2400" dirty="0"/>
              <a:t> </a:t>
            </a:r>
            <a:r>
              <a:rPr lang="tr-TR" sz="2400" dirty="0" err="1"/>
              <a:t>objectives</a:t>
            </a:r>
            <a:r>
              <a:rPr lang="tr-TR" sz="2400" dirty="0"/>
              <a:t>:</a:t>
            </a:r>
          </a:p>
          <a:p>
            <a:pPr lvl="1"/>
            <a:r>
              <a:rPr lang="tr-TR" sz="2400" dirty="0"/>
              <a:t>Energy </a:t>
            </a:r>
            <a:r>
              <a:rPr lang="tr-TR" sz="2400" dirty="0" err="1"/>
              <a:t>supply</a:t>
            </a:r>
            <a:r>
              <a:rPr lang="tr-TR" sz="2400" dirty="0"/>
              <a:t> </a:t>
            </a:r>
            <a:r>
              <a:rPr lang="tr-TR" sz="2400" dirty="0" err="1"/>
              <a:t>security</a:t>
            </a:r>
            <a:endParaRPr lang="tr-TR" sz="2400" dirty="0"/>
          </a:p>
          <a:p>
            <a:pPr lvl="1"/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change</a:t>
            </a:r>
            <a:r>
              <a:rPr lang="tr-TR" sz="2400" dirty="0"/>
              <a:t> </a:t>
            </a:r>
            <a:r>
              <a:rPr lang="tr-TR" sz="2400" dirty="0" err="1"/>
              <a:t>mitigation</a:t>
            </a:r>
            <a:r>
              <a:rPr lang="tr-TR" sz="2400" dirty="0"/>
              <a:t> and </a:t>
            </a:r>
            <a:r>
              <a:rPr lang="tr-TR" sz="2400" dirty="0" err="1"/>
              <a:t>adaptation</a:t>
            </a:r>
            <a:endParaRPr lang="tr-TR" sz="2400" dirty="0"/>
          </a:p>
          <a:p>
            <a:pPr lvl="1"/>
            <a:r>
              <a:rPr lang="tr-TR" sz="2400" dirty="0"/>
              <a:t>Market </a:t>
            </a:r>
            <a:r>
              <a:rPr lang="tr-TR" sz="2400" dirty="0" err="1"/>
              <a:t>mechanisms</a:t>
            </a:r>
            <a:endParaRPr lang="tr-TR" sz="2400" dirty="0"/>
          </a:p>
          <a:p>
            <a:pPr lvl="1"/>
            <a:r>
              <a:rPr lang="tr-TR" sz="2400" dirty="0" err="1"/>
              <a:t>Investment</a:t>
            </a:r>
            <a:r>
              <a:rPr lang="tr-TR" sz="2400" dirty="0"/>
              <a:t> </a:t>
            </a:r>
            <a:r>
              <a:rPr lang="tr-TR" sz="2400" dirty="0" err="1"/>
              <a:t>financing</a:t>
            </a:r>
            <a:endParaRPr lang="tr-TR" sz="2400" dirty="0"/>
          </a:p>
          <a:p>
            <a:pPr lvl="1"/>
            <a:r>
              <a:rPr lang="tr-TR" sz="2400" dirty="0" err="1"/>
              <a:t>Sectoral</a:t>
            </a:r>
            <a:r>
              <a:rPr lang="tr-TR" sz="2400" dirty="0"/>
              <a:t> </a:t>
            </a:r>
            <a:r>
              <a:rPr lang="tr-TR" sz="2400" dirty="0" err="1"/>
              <a:t>subsidies</a:t>
            </a:r>
            <a:r>
              <a:rPr lang="tr-TR" sz="2400" dirty="0"/>
              <a:t> (</a:t>
            </a:r>
            <a:r>
              <a:rPr lang="tr-TR" sz="2400" dirty="0" err="1"/>
              <a:t>renewable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,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, e-</a:t>
            </a:r>
            <a:r>
              <a:rPr lang="tr-TR" sz="2400" dirty="0" err="1"/>
              <a:t>fuels</a:t>
            </a:r>
            <a:r>
              <a:rPr lang="tr-TR" sz="2400" dirty="0"/>
              <a:t>)</a:t>
            </a:r>
          </a:p>
          <a:p>
            <a:pPr lvl="1"/>
            <a:r>
              <a:rPr lang="tr-TR" sz="2400" dirty="0" err="1"/>
              <a:t>Foreign</a:t>
            </a:r>
            <a:r>
              <a:rPr lang="tr-TR" sz="2400" dirty="0"/>
              <a:t> </a:t>
            </a:r>
            <a:r>
              <a:rPr lang="tr-TR" sz="2400" dirty="0" err="1"/>
              <a:t>trade</a:t>
            </a:r>
            <a:r>
              <a:rPr lang="tr-TR" sz="2400" dirty="0"/>
              <a:t> (EU </a:t>
            </a:r>
            <a:r>
              <a:rPr lang="tr-TR" sz="2400" dirty="0" err="1"/>
              <a:t>Green</a:t>
            </a:r>
            <a:r>
              <a:rPr lang="tr-TR" sz="2400" dirty="0"/>
              <a:t> </a:t>
            </a:r>
            <a:r>
              <a:rPr lang="tr-TR" sz="2400" dirty="0" err="1"/>
              <a:t>Deal</a:t>
            </a:r>
            <a:r>
              <a:rPr lang="tr-TR" sz="2400" dirty="0"/>
              <a:t>, </a:t>
            </a:r>
            <a:r>
              <a:rPr lang="tr-TR" sz="2400" dirty="0" err="1"/>
              <a:t>China</a:t>
            </a:r>
            <a:r>
              <a:rPr lang="tr-TR" sz="2400" dirty="0"/>
              <a:t>, USA)</a:t>
            </a:r>
          </a:p>
          <a:p>
            <a:pPr lvl="1"/>
            <a:r>
              <a:rPr lang="tr-TR" sz="2400" dirty="0" err="1"/>
              <a:t>Citizen</a:t>
            </a:r>
            <a:r>
              <a:rPr lang="tr-TR" sz="2400" dirty="0"/>
              <a:t> </a:t>
            </a:r>
            <a:r>
              <a:rPr lang="tr-TR" sz="2400" dirty="0" err="1"/>
              <a:t>engagement</a:t>
            </a:r>
            <a:endParaRPr lang="tr-TR" sz="2400" dirty="0"/>
          </a:p>
          <a:p>
            <a:pPr lvl="1"/>
            <a:endParaRPr lang="en-US" sz="2400" dirty="0"/>
          </a:p>
        </p:txBody>
      </p:sp>
      <p:pic>
        <p:nvPicPr>
          <p:cNvPr id="1028" name="Picture 4" descr="Picture">
            <a:extLst>
              <a:ext uri="{FF2B5EF4-FFF2-40B4-BE49-F238E27FC236}">
                <a16:creationId xmlns:a16="http://schemas.microsoft.com/office/drawing/2014/main" id="{CEF7EB61-8E88-4147-838A-A01FCA75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80" y="1694479"/>
            <a:ext cx="5848567" cy="286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B22A575-50AA-41ED-8A7F-CE8F15EB0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1725007"/>
            <a:ext cx="5806452" cy="313639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CCA9D711-F079-4348-9975-C4AC28476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38" y="1485635"/>
            <a:ext cx="6191250" cy="364807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495DFA3-3CD6-4502-A02A-441548998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392" y="1527661"/>
            <a:ext cx="6445742" cy="384470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7F1AB03-BD6A-46B8-A945-5DAA7BC8E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392" y="1485635"/>
            <a:ext cx="6424593" cy="428306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1AE725C-C1F0-4565-91E6-2A60C4FA4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7393" y="1485635"/>
            <a:ext cx="6424592" cy="48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2B6D0F0-2060-43E7-99BF-41B4B8F3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Baseline</a:t>
            </a:r>
            <a:r>
              <a:rPr lang="tr-TR" dirty="0"/>
              <a:t> Energy </a:t>
            </a:r>
            <a:r>
              <a:rPr lang="tr-TR" dirty="0" err="1"/>
              <a:t>System</a:t>
            </a:r>
            <a:r>
              <a:rPr lang="tr-TR" dirty="0"/>
              <a:t> - </a:t>
            </a:r>
            <a:r>
              <a:rPr lang="tr-TR" dirty="0" err="1"/>
              <a:t>Westeros</a:t>
            </a:r>
            <a:endParaRPr lang="tr-TR" dirty="0"/>
          </a:p>
        </p:txBody>
      </p:sp>
      <p:pic>
        <p:nvPicPr>
          <p:cNvPr id="4" name="Grafik Yer Tutucusu 3">
            <a:extLst>
              <a:ext uri="{FF2B5EF4-FFF2-40B4-BE49-F238E27FC236}">
                <a16:creationId xmlns:a16="http://schemas.microsoft.com/office/drawing/2014/main" id="{BD728348-6C9F-4664-90FD-824CE8F22C8E}"/>
              </a:ext>
            </a:extLst>
          </p:cNvPr>
          <p:cNvPicPr>
            <a:picLocks noGrp="1" noChangeAspect="1"/>
          </p:cNvPicPr>
          <p:nvPr>
            <p:ph type="chart" idx="1"/>
          </p:nvPr>
        </p:nvPicPr>
        <p:blipFill>
          <a:blip r:embed="rId3"/>
          <a:stretch>
            <a:fillRect/>
          </a:stretch>
        </p:blipFill>
        <p:spPr>
          <a:xfrm>
            <a:off x="1708856" y="1371600"/>
            <a:ext cx="8774289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51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E14E364-D3B5-4F4C-9170-C5B22035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Structure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435CFD-9366-4767-B8AE-6CDF3DF94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3131821" cy="4935538"/>
          </a:xfrm>
        </p:spPr>
        <p:txBody>
          <a:bodyPr/>
          <a:lstStyle/>
          <a:p>
            <a:r>
              <a:rPr lang="tr-TR" sz="2400" dirty="0" err="1"/>
              <a:t>The</a:t>
            </a:r>
            <a:r>
              <a:rPr lang="tr-TR" sz="2400" dirty="0"/>
              <a:t> model </a:t>
            </a:r>
            <a:r>
              <a:rPr lang="tr-TR" sz="2400" dirty="0" err="1"/>
              <a:t>horizon</a:t>
            </a:r>
            <a:r>
              <a:rPr lang="tr-TR" sz="2400" dirty="0"/>
              <a:t> </a:t>
            </a:r>
            <a:r>
              <a:rPr lang="tr-TR" sz="2400" dirty="0" err="1"/>
              <a:t>spans</a:t>
            </a:r>
            <a:r>
              <a:rPr lang="tr-TR" sz="2400" dirty="0"/>
              <a:t> </a:t>
            </a:r>
            <a:r>
              <a:rPr lang="tr-TR" sz="2400" dirty="0" err="1"/>
              <a:t>three</a:t>
            </a:r>
            <a:r>
              <a:rPr lang="tr-TR" sz="2400" dirty="0"/>
              <a:t> </a:t>
            </a:r>
            <a:r>
              <a:rPr lang="tr-TR" sz="2400" dirty="0" err="1"/>
              <a:t>decades</a:t>
            </a:r>
            <a:r>
              <a:rPr lang="tr-TR" sz="2400" dirty="0"/>
              <a:t> (690-720)</a:t>
            </a:r>
          </a:p>
          <a:p>
            <a:r>
              <a:rPr lang="tr-TR" sz="2400" dirty="0"/>
              <a:t>F</a:t>
            </a:r>
            <a:r>
              <a:rPr lang="en-US" sz="2400" dirty="0" err="1"/>
              <a:t>ar</a:t>
            </a:r>
            <a:r>
              <a:rPr lang="en-US" sz="2400" dirty="0"/>
              <a:t> in the future after the events of A Song of Ice and Fire (which occur ~300 years after Aegon the conqueror)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discount</a:t>
            </a:r>
            <a:r>
              <a:rPr lang="tr-TR" sz="2400" dirty="0"/>
              <a:t> </a:t>
            </a:r>
            <a:r>
              <a:rPr lang="tr-TR" sz="2400" dirty="0" err="1"/>
              <a:t>ratio</a:t>
            </a:r>
            <a:r>
              <a:rPr lang="tr-TR" sz="2400" dirty="0"/>
              <a:t> is 5% </a:t>
            </a:r>
            <a:r>
              <a:rPr lang="tr-TR" sz="2400" dirty="0" err="1"/>
              <a:t>per</a:t>
            </a:r>
            <a:r>
              <a:rPr lang="tr-TR" sz="2400" dirty="0"/>
              <a:t> </a:t>
            </a:r>
            <a:r>
              <a:rPr lang="tr-TR" sz="2400" dirty="0" err="1"/>
              <a:t>year</a:t>
            </a:r>
            <a:endParaRPr lang="tr-TR" sz="2400" dirty="0"/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8508E8F-663D-42CA-B9D1-15938DF00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10306" y="1371600"/>
            <a:ext cx="7694014" cy="307279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0DC1EB0-318F-47A5-8C11-98DCA530F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306" y="1371600"/>
            <a:ext cx="7694014" cy="315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36F9710-56CA-49A4-AE73-FFE3EFD4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Demand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C6FA9B-46F3-4C94-84EC-34FE7FC88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738492" cy="4935538"/>
          </a:xfrm>
        </p:spPr>
        <p:txBody>
          <a:bodyPr/>
          <a:lstStyle/>
          <a:p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r>
              <a:rPr lang="tr-TR" sz="2400" dirty="0"/>
              <a:t> is </a:t>
            </a:r>
            <a:r>
              <a:rPr lang="tr-TR" sz="2400" dirty="0" err="1"/>
              <a:t>correlated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production</a:t>
            </a:r>
            <a:endParaRPr lang="tr-TR" sz="2400" dirty="0"/>
          </a:p>
          <a:p>
            <a:r>
              <a:rPr lang="tr-TR" sz="2400" dirty="0"/>
              <a:t>GDP profile is </a:t>
            </a:r>
            <a:r>
              <a:rPr lang="tr-TR" sz="2400" dirty="0" err="1"/>
              <a:t>similar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first</a:t>
            </a:r>
            <a:r>
              <a:rPr lang="tr-TR" sz="2400" dirty="0"/>
              <a:t> </a:t>
            </a:r>
            <a:r>
              <a:rPr lang="tr-TR" sz="2400" dirty="0" err="1"/>
              <a:t>world</a:t>
            </a:r>
            <a:r>
              <a:rPr lang="tr-TR" sz="2400" dirty="0"/>
              <a:t> </a:t>
            </a:r>
            <a:r>
              <a:rPr lang="tr-TR" sz="2400" dirty="0" err="1"/>
              <a:t>historical</a:t>
            </a:r>
            <a:r>
              <a:rPr lang="tr-TR" sz="2400" dirty="0"/>
              <a:t> </a:t>
            </a:r>
            <a:r>
              <a:rPr lang="tr-TR" sz="2400" dirty="0" err="1"/>
              <a:t>profiles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beginning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20th </a:t>
            </a:r>
            <a:r>
              <a:rPr lang="tr-TR" sz="2400" dirty="0" err="1"/>
              <a:t>century</a:t>
            </a:r>
            <a:endParaRPr lang="tr-TR" sz="2400" dirty="0"/>
          </a:p>
          <a:p>
            <a:r>
              <a:rPr lang="tr-TR" sz="2400" dirty="0"/>
              <a:t>Model </a:t>
            </a:r>
            <a:r>
              <a:rPr lang="tr-TR" sz="2400" dirty="0" err="1"/>
              <a:t>assumptions</a:t>
            </a:r>
            <a:r>
              <a:rPr lang="tr-TR" sz="2400" dirty="0"/>
              <a:t>:</a:t>
            </a:r>
          </a:p>
          <a:p>
            <a:pPr lvl="1"/>
            <a:r>
              <a:rPr lang="en-US" sz="2400" dirty="0"/>
              <a:t>40 million people in </a:t>
            </a: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300 AC</a:t>
            </a:r>
            <a:endParaRPr lang="en-US" sz="2400" dirty="0"/>
          </a:p>
          <a:p>
            <a:pPr lvl="1"/>
            <a:r>
              <a:rPr lang="tr-TR" sz="2400" dirty="0"/>
              <a:t>S</a:t>
            </a:r>
            <a:r>
              <a:rPr lang="en-US" sz="2400" dirty="0" err="1"/>
              <a:t>imilar</a:t>
            </a:r>
            <a:r>
              <a:rPr lang="en-US" sz="2400" dirty="0"/>
              <a:t> population growth to Earth in the same time frame 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(~factor of 12)</a:t>
            </a:r>
            <a:endParaRPr lang="en-US" sz="2400" dirty="0"/>
          </a:p>
          <a:p>
            <a:pPr lvl="1"/>
            <a:r>
              <a:rPr lang="tr-TR" sz="2400" dirty="0"/>
              <a:t>A</a:t>
            </a:r>
            <a:r>
              <a:rPr lang="en-US" sz="2400" dirty="0"/>
              <a:t> per capita demand for electricity of 1000 kWh</a:t>
            </a:r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15613B4-5796-418B-8AE3-DD688965B4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56350" y="1681956"/>
            <a:ext cx="5210175" cy="431482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0D08538-DD1C-4B24-9FB8-4E7C10586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3" y="1681956"/>
            <a:ext cx="6988247" cy="42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2F9C820-E87F-4721-BA49-CC53E2F7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Technology</a:t>
            </a:r>
            <a:r>
              <a:rPr lang="tr-TR" dirty="0"/>
              <a:t> </a:t>
            </a:r>
            <a:r>
              <a:rPr lang="tr-TR" dirty="0" err="1"/>
              <a:t>Parameters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E8D660-8DB9-4DC6-82E6-77A4B53FA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584" y="1157595"/>
            <a:ext cx="5486400" cy="4935538"/>
          </a:xfrm>
        </p:spPr>
        <p:txBody>
          <a:bodyPr/>
          <a:lstStyle/>
          <a:p>
            <a:endParaRPr lang="tr-TR" dirty="0"/>
          </a:p>
        </p:txBody>
      </p:sp>
      <p:graphicFrame>
        <p:nvGraphicFramePr>
          <p:cNvPr id="8" name="İçerik Yer Tutucusu 7">
            <a:extLst>
              <a:ext uri="{FF2B5EF4-FFF2-40B4-BE49-F238E27FC236}">
                <a16:creationId xmlns:a16="http://schemas.microsoft.com/office/drawing/2014/main" id="{67861BEE-29C5-49E4-8817-6E68321D18E2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5965122" y="1157595"/>
          <a:ext cx="60895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961">
                  <a:extLst>
                    <a:ext uri="{9D8B030D-6E8A-4147-A177-3AD203B41FA5}">
                      <a16:colId xmlns:a16="http://schemas.microsoft.com/office/drawing/2014/main" val="3268849793"/>
                    </a:ext>
                  </a:extLst>
                </a:gridCol>
                <a:gridCol w="1631809">
                  <a:extLst>
                    <a:ext uri="{9D8B030D-6E8A-4147-A177-3AD203B41FA5}">
                      <a16:colId xmlns:a16="http://schemas.microsoft.com/office/drawing/2014/main" val="1611045115"/>
                    </a:ext>
                  </a:extLst>
                </a:gridCol>
                <a:gridCol w="1503464">
                  <a:extLst>
                    <a:ext uri="{9D8B030D-6E8A-4147-A177-3AD203B41FA5}">
                      <a16:colId xmlns:a16="http://schemas.microsoft.com/office/drawing/2014/main" val="3745345752"/>
                    </a:ext>
                  </a:extLst>
                </a:gridCol>
                <a:gridCol w="1333278">
                  <a:extLst>
                    <a:ext uri="{9D8B030D-6E8A-4147-A177-3AD203B41FA5}">
                      <a16:colId xmlns:a16="http://schemas.microsoft.com/office/drawing/2014/main" val="1779722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Technology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Main </a:t>
                      </a:r>
                      <a:r>
                        <a:rPr lang="tr-TR" dirty="0" err="1"/>
                        <a:t>input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Main </a:t>
                      </a:r>
                      <a:r>
                        <a:rPr lang="tr-TR" dirty="0" err="1"/>
                        <a:t>output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Efficiency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87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Useful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1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Grid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41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Coal_ppl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26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Wind_ppl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734669"/>
                  </a:ext>
                </a:extLst>
              </a:tr>
            </a:tbl>
          </a:graphicData>
        </a:graphic>
      </p:graphicFrame>
      <p:graphicFrame>
        <p:nvGraphicFramePr>
          <p:cNvPr id="5" name="İçerik Yer Tutucusu 6">
            <a:extLst>
              <a:ext uri="{FF2B5EF4-FFF2-40B4-BE49-F238E27FC236}">
                <a16:creationId xmlns:a16="http://schemas.microsoft.com/office/drawing/2014/main" id="{C9F6E7F9-8AC4-430C-BF57-B38CE7F9B56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2584" y="1157595"/>
          <a:ext cx="5486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Activity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</a:t>
                      </a:r>
                      <a:r>
                        <a:rPr lang="tr-TR" dirty="0" err="1"/>
                        <a:t>kWyr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Electricity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grid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</a:tbl>
          </a:graphicData>
        </a:graphic>
      </p:graphicFrame>
      <p:graphicFrame>
        <p:nvGraphicFramePr>
          <p:cNvPr id="6" name="İçerik Yer Tutucusu 6">
            <a:extLst>
              <a:ext uri="{FF2B5EF4-FFF2-40B4-BE49-F238E27FC236}">
                <a16:creationId xmlns:a16="http://schemas.microsoft.com/office/drawing/2014/main" id="{3307E8B2-C5BA-4CE9-9157-692552A825E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2584" y="2281838"/>
          <a:ext cx="5486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Investment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kW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</a:tbl>
          </a:graphicData>
        </a:graphic>
      </p:graphicFrame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514D1184-9402-4095-B00D-67403AE5919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2584" y="3765198"/>
          <a:ext cx="5486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Fixed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kW/</a:t>
                      </a:r>
                      <a:r>
                        <a:rPr lang="tr-TR" dirty="0" err="1"/>
                        <a:t>yr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</a:tbl>
          </a:graphicData>
        </a:graphic>
      </p:graphicFrame>
      <p:graphicFrame>
        <p:nvGraphicFramePr>
          <p:cNvPr id="9" name="İçerik Yer Tutucusu 6">
            <a:extLst>
              <a:ext uri="{FF2B5EF4-FFF2-40B4-BE49-F238E27FC236}">
                <a16:creationId xmlns:a16="http://schemas.microsoft.com/office/drawing/2014/main" id="{56A550FB-D10A-4FEF-8154-C03C68012CB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2584" y="4864738"/>
          <a:ext cx="5486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Operating </a:t>
                      </a:r>
                      <a:r>
                        <a:rPr lang="tr-TR" dirty="0" err="1"/>
                        <a:t>lifetime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Years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08739"/>
                  </a:ext>
                </a:extLst>
              </a:tr>
            </a:tbl>
          </a:graphicData>
        </a:graphic>
      </p:graphicFrame>
      <p:graphicFrame>
        <p:nvGraphicFramePr>
          <p:cNvPr id="10" name="İçerik Yer Tutucusu 6">
            <a:extLst>
              <a:ext uri="{FF2B5EF4-FFF2-40B4-BE49-F238E27FC236}">
                <a16:creationId xmlns:a16="http://schemas.microsoft.com/office/drawing/2014/main" id="{249639A7-AA80-41FA-B910-724893BE108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965122" y="3023518"/>
          <a:ext cx="6089512" cy="152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142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82437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Historical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capacity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addition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MW/</a:t>
                      </a:r>
                      <a:r>
                        <a:rPr lang="tr-TR" dirty="0" err="1"/>
                        <a:t>year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413102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12224 (690-699)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2685 (680-699)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4755 (680-699)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</a:tbl>
          </a:graphicData>
        </a:graphic>
      </p:graphicFrame>
      <p:graphicFrame>
        <p:nvGraphicFramePr>
          <p:cNvPr id="11" name="İçerik Yer Tutucusu 6">
            <a:extLst>
              <a:ext uri="{FF2B5EF4-FFF2-40B4-BE49-F238E27FC236}">
                <a16:creationId xmlns:a16="http://schemas.microsoft.com/office/drawing/2014/main" id="{9841E197-57A6-4827-9F97-1638EA8A459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965122" y="4825016"/>
          <a:ext cx="6089512" cy="783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142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82437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Capacity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factor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Share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413102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05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81EE7D7-801E-42A7-81A8-408C8A3B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Modeling</a:t>
            </a:r>
            <a:r>
              <a:rPr lang="tr-TR" dirty="0"/>
              <a:t> </a:t>
            </a:r>
            <a:r>
              <a:rPr lang="tr-TR" dirty="0" err="1"/>
              <a:t>Bias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5A0114-11AA-488C-9D69-F8318A4B9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929710" cy="4935538"/>
          </a:xfrm>
        </p:spPr>
        <p:txBody>
          <a:bodyPr/>
          <a:lstStyle/>
          <a:p>
            <a:r>
              <a:rPr lang="tr-TR" sz="2400" dirty="0" err="1"/>
              <a:t>Capacity</a:t>
            </a:r>
            <a:r>
              <a:rPr lang="tr-TR" sz="2400" dirty="0"/>
              <a:t> </a:t>
            </a:r>
            <a:r>
              <a:rPr lang="tr-TR" sz="2400" dirty="0" err="1"/>
              <a:t>factor</a:t>
            </a:r>
            <a:r>
              <a:rPr lang="tr-TR" sz="2400" dirty="0"/>
              <a:t> of </a:t>
            </a:r>
            <a:r>
              <a:rPr lang="tr-TR" sz="2400" dirty="0" err="1"/>
              <a:t>wind</a:t>
            </a:r>
            <a:r>
              <a:rPr lang="tr-TR" sz="2400" dirty="0"/>
              <a:t>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plant</a:t>
            </a:r>
            <a:r>
              <a:rPr lang="tr-TR" sz="2400" dirty="0"/>
              <a:t> is </a:t>
            </a:r>
            <a:r>
              <a:rPr lang="tr-TR" sz="2400" dirty="0" err="1"/>
              <a:t>taken</a:t>
            </a:r>
            <a:r>
              <a:rPr lang="tr-TR" sz="2400" dirty="0"/>
              <a:t> as </a:t>
            </a:r>
            <a:r>
              <a:rPr lang="tr-TR" sz="2400" dirty="0" err="1"/>
              <a:t>efficiency</a:t>
            </a:r>
            <a:endParaRPr lang="tr-TR" sz="2400" dirty="0"/>
          </a:p>
          <a:p>
            <a:r>
              <a:rPr lang="tr-TR" sz="2400" dirty="0"/>
              <a:t>Renewable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generation</a:t>
            </a:r>
            <a:r>
              <a:rPr lang="tr-TR" sz="2400" dirty="0"/>
              <a:t> is </a:t>
            </a:r>
            <a:r>
              <a:rPr lang="tr-TR" sz="2400" dirty="0" err="1"/>
              <a:t>intermittent</a:t>
            </a:r>
            <a:r>
              <a:rPr lang="tr-TR" sz="2400" dirty="0"/>
              <a:t> and </a:t>
            </a:r>
            <a:r>
              <a:rPr lang="tr-TR" sz="2400" dirty="0" err="1"/>
              <a:t>predictable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scientific</a:t>
            </a:r>
            <a:r>
              <a:rPr lang="tr-TR" sz="2400" dirty="0"/>
              <a:t> </a:t>
            </a:r>
            <a:r>
              <a:rPr lang="tr-TR" sz="2400" dirty="0" err="1"/>
              <a:t>advancement</a:t>
            </a:r>
            <a:endParaRPr lang="tr-TR" sz="2400" dirty="0"/>
          </a:p>
          <a:p>
            <a:r>
              <a:rPr lang="tr-TR" sz="2400" dirty="0"/>
              <a:t>Renewable </a:t>
            </a:r>
            <a:r>
              <a:rPr lang="tr-TR" sz="2400" dirty="0" err="1"/>
              <a:t>power</a:t>
            </a:r>
            <a:r>
              <a:rPr lang="tr-TR" sz="2400" dirty="0"/>
              <a:t> is </a:t>
            </a:r>
            <a:r>
              <a:rPr lang="tr-TR" sz="2400" dirty="0" err="1"/>
              <a:t>characteristically</a:t>
            </a:r>
            <a:r>
              <a:rPr lang="tr-TR" sz="2400" dirty="0"/>
              <a:t> </a:t>
            </a:r>
            <a:r>
              <a:rPr lang="tr-TR" sz="2400" dirty="0" err="1"/>
              <a:t>different</a:t>
            </a:r>
            <a:r>
              <a:rPr lang="tr-TR" sz="2400" dirty="0"/>
              <a:t> </a:t>
            </a:r>
            <a:r>
              <a:rPr lang="tr-TR" sz="2400" dirty="0" err="1"/>
              <a:t>than</a:t>
            </a:r>
            <a:r>
              <a:rPr lang="tr-TR" sz="2400" dirty="0"/>
              <a:t> </a:t>
            </a:r>
            <a:r>
              <a:rPr lang="tr-TR" sz="2400" dirty="0" err="1"/>
              <a:t>baseload</a:t>
            </a:r>
            <a:r>
              <a:rPr lang="tr-TR" sz="2400" dirty="0"/>
              <a:t> </a:t>
            </a:r>
            <a:r>
              <a:rPr lang="tr-TR" sz="2400" dirty="0" err="1"/>
              <a:t>generation</a:t>
            </a:r>
            <a:endParaRPr lang="tr-TR" sz="2400" dirty="0"/>
          </a:p>
          <a:p>
            <a:r>
              <a:rPr lang="tr-TR" sz="2400" dirty="0" err="1"/>
              <a:t>More</a:t>
            </a:r>
            <a:r>
              <a:rPr lang="tr-TR" sz="2400" dirty="0"/>
              <a:t> </a:t>
            </a:r>
            <a:r>
              <a:rPr lang="tr-TR" sz="2400" dirty="0" err="1"/>
              <a:t>realistic</a:t>
            </a:r>
            <a:r>
              <a:rPr lang="tr-TR" sz="2400" dirty="0"/>
              <a:t> </a:t>
            </a:r>
            <a:r>
              <a:rPr lang="tr-TR" sz="2400" dirty="0" err="1"/>
              <a:t>representation</a:t>
            </a:r>
            <a:r>
              <a:rPr lang="tr-TR" sz="2400" dirty="0"/>
              <a:t> of </a:t>
            </a:r>
            <a:r>
              <a:rPr lang="tr-TR" sz="2400" dirty="0" err="1"/>
              <a:t>spatial</a:t>
            </a:r>
            <a:r>
              <a:rPr lang="tr-TR" sz="2400" dirty="0"/>
              <a:t> and </a:t>
            </a:r>
            <a:r>
              <a:rPr lang="tr-TR" sz="2400" dirty="0" err="1"/>
              <a:t>temporal</a:t>
            </a:r>
            <a:r>
              <a:rPr lang="tr-TR" sz="2400" dirty="0"/>
              <a:t> </a:t>
            </a:r>
            <a:r>
              <a:rPr lang="tr-TR" sz="2400" dirty="0" err="1"/>
              <a:t>resolution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Curtailment</a:t>
            </a:r>
            <a:r>
              <a:rPr lang="tr-TR" sz="2400" dirty="0"/>
              <a:t> </a:t>
            </a:r>
            <a:r>
              <a:rPr lang="tr-TR" sz="2400" dirty="0" err="1"/>
              <a:t>requirements</a:t>
            </a:r>
            <a:r>
              <a:rPr lang="tr-TR" sz="2400" dirty="0"/>
              <a:t> </a:t>
            </a:r>
            <a:r>
              <a:rPr lang="tr-TR" sz="2400" dirty="0" err="1"/>
              <a:t>might</a:t>
            </a:r>
            <a:r>
              <a:rPr lang="tr-TR" sz="2400" dirty="0"/>
              <a:t> </a:t>
            </a:r>
            <a:r>
              <a:rPr lang="tr-TR" sz="2400" dirty="0" err="1"/>
              <a:t>favor</a:t>
            </a:r>
            <a:r>
              <a:rPr lang="tr-TR" sz="2400" dirty="0"/>
              <a:t> </a:t>
            </a:r>
            <a:r>
              <a:rPr lang="tr-TR" sz="2400" dirty="0" err="1"/>
              <a:t>renewable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expansion</a:t>
            </a:r>
            <a:r>
              <a:rPr lang="tr-TR" sz="2400" dirty="0"/>
              <a:t>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C104241-7F9B-4BC3-85CC-AC3A13E31F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00651" y="2046778"/>
            <a:ext cx="6289708" cy="276444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9C16BCC-CEF7-47F1-8AFE-91FDC9587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388" y="1371600"/>
            <a:ext cx="657501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BBEF40E-5F79-41E0-A425-5C83DD15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Time </a:t>
            </a:r>
            <a:r>
              <a:rPr lang="tr-TR" dirty="0" err="1"/>
              <a:t>Horizon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2ECE0C-865A-4498-A447-000BFA2A1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979266" cy="4935538"/>
          </a:xfrm>
        </p:spPr>
        <p:txBody>
          <a:bodyPr/>
          <a:lstStyle/>
          <a:p>
            <a:r>
              <a:rPr lang="tr-TR" sz="2400" dirty="0" err="1"/>
              <a:t>The</a:t>
            </a:r>
            <a:r>
              <a:rPr lang="tr-TR" sz="2400" dirty="0"/>
              <a:t> time </a:t>
            </a:r>
            <a:r>
              <a:rPr lang="tr-TR" sz="2400" dirty="0" err="1"/>
              <a:t>horizons</a:t>
            </a:r>
            <a:r>
              <a:rPr lang="tr-TR" sz="2400" dirty="0"/>
              <a:t> of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r>
              <a:rPr lang="tr-TR" sz="2400" dirty="0"/>
              <a:t> can be </a:t>
            </a:r>
            <a:r>
              <a:rPr lang="tr-TR" sz="2400" dirty="0" err="1"/>
              <a:t>fixed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flexible</a:t>
            </a:r>
            <a:endParaRPr lang="tr-TR" sz="2400" dirty="0"/>
          </a:p>
          <a:p>
            <a:r>
              <a:rPr lang="tr-TR" sz="2400" dirty="0"/>
              <a:t>2050 is </a:t>
            </a:r>
            <a:r>
              <a:rPr lang="tr-TR" sz="2400" dirty="0" err="1"/>
              <a:t>one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most</a:t>
            </a:r>
            <a:r>
              <a:rPr lang="tr-TR" sz="2400" dirty="0"/>
              <a:t> </a:t>
            </a:r>
            <a:r>
              <a:rPr lang="tr-TR" sz="2400" dirty="0" err="1"/>
              <a:t>important</a:t>
            </a:r>
            <a:r>
              <a:rPr lang="tr-TR" sz="2400" dirty="0"/>
              <a:t> </a:t>
            </a:r>
            <a:r>
              <a:rPr lang="tr-TR" sz="2400" dirty="0" err="1"/>
              <a:t>targets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Paris </a:t>
            </a:r>
            <a:r>
              <a:rPr lang="tr-TR" sz="2400" dirty="0" err="1"/>
              <a:t>Agreement</a:t>
            </a:r>
            <a:endParaRPr lang="tr-TR" sz="2400" dirty="0"/>
          </a:p>
          <a:p>
            <a:r>
              <a:rPr lang="tr-TR" sz="2400" dirty="0"/>
              <a:t>MESSAGE </a:t>
            </a:r>
            <a:r>
              <a:rPr lang="tr-TR" sz="2400" dirty="0" err="1"/>
              <a:t>implements</a:t>
            </a:r>
            <a:r>
              <a:rPr lang="tr-TR" sz="2400" dirty="0"/>
              <a:t> a </a:t>
            </a:r>
            <a:r>
              <a:rPr lang="tr-TR" sz="2400" dirty="0" err="1"/>
              <a:t>perfect-foresight</a:t>
            </a:r>
            <a:r>
              <a:rPr lang="tr-TR" sz="2400" dirty="0"/>
              <a:t> </a:t>
            </a:r>
            <a:r>
              <a:rPr lang="tr-TR" sz="2400" dirty="0" err="1"/>
              <a:t>approach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decisions</a:t>
            </a:r>
            <a:r>
              <a:rPr lang="tr-TR" sz="2400" dirty="0"/>
              <a:t> </a:t>
            </a:r>
            <a:r>
              <a:rPr lang="tr-TR" sz="2400" dirty="0" err="1"/>
              <a:t>made</a:t>
            </a:r>
            <a:r>
              <a:rPr lang="tr-TR" sz="2400" dirty="0"/>
              <a:t> </a:t>
            </a:r>
            <a:r>
              <a:rPr lang="tr-TR" sz="2400" dirty="0" err="1"/>
              <a:t>considering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complete</a:t>
            </a:r>
            <a:r>
              <a:rPr lang="tr-TR" sz="2400" dirty="0"/>
              <a:t> time </a:t>
            </a:r>
            <a:r>
              <a:rPr lang="tr-TR" sz="2400" dirty="0" err="1"/>
              <a:t>horizon</a:t>
            </a:r>
            <a:endParaRPr lang="tr-TR" sz="2400" dirty="0"/>
          </a:p>
          <a:p>
            <a:r>
              <a:rPr lang="tr-TR" sz="2400" dirty="0" err="1"/>
              <a:t>Economic</a:t>
            </a:r>
            <a:r>
              <a:rPr lang="tr-TR" sz="2400" dirty="0"/>
              <a:t> </a:t>
            </a:r>
            <a:r>
              <a:rPr lang="tr-TR" sz="2400" dirty="0" err="1"/>
              <a:t>decisions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more</a:t>
            </a:r>
            <a:r>
              <a:rPr lang="tr-TR" sz="2400" dirty="0"/>
              <a:t> </a:t>
            </a:r>
            <a:r>
              <a:rPr lang="tr-TR" sz="2400" dirty="0" err="1"/>
              <a:t>short-sighted</a:t>
            </a:r>
            <a:r>
              <a:rPr lang="tr-TR" sz="2400" dirty="0"/>
              <a:t> </a:t>
            </a:r>
            <a:r>
              <a:rPr lang="tr-TR" sz="2400" dirty="0" err="1"/>
              <a:t>which</a:t>
            </a:r>
            <a:r>
              <a:rPr lang="tr-TR" sz="2400" dirty="0"/>
              <a:t> can be </a:t>
            </a:r>
            <a:r>
              <a:rPr lang="tr-TR" sz="2400" dirty="0" err="1"/>
              <a:t>modeled</a:t>
            </a:r>
            <a:r>
              <a:rPr lang="tr-TR" sz="2400" dirty="0"/>
              <a:t> </a:t>
            </a:r>
            <a:r>
              <a:rPr lang="tr-TR" sz="2400" dirty="0" err="1"/>
              <a:t>using</a:t>
            </a:r>
            <a:r>
              <a:rPr lang="tr-TR" sz="2400" dirty="0"/>
              <a:t> a </a:t>
            </a:r>
            <a:r>
              <a:rPr lang="tr-TR" sz="2400" dirty="0" err="1"/>
              <a:t>myopic-foresight</a:t>
            </a:r>
            <a:r>
              <a:rPr lang="tr-TR" sz="2400" dirty="0"/>
              <a:t> </a:t>
            </a:r>
            <a:r>
              <a:rPr lang="tr-TR" sz="2400" dirty="0" err="1"/>
              <a:t>approach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CB9E3CC-DF84-41DC-9681-75A343BB7A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15123" y="2014425"/>
            <a:ext cx="6356055" cy="282914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CA24FDE-9722-4103-9684-FBA280DFD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345" y="1876638"/>
            <a:ext cx="6665609" cy="29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4D0461-C859-4DAB-B3D2-CE576A8D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Discount</a:t>
            </a:r>
            <a:r>
              <a:rPr lang="tr-TR" dirty="0"/>
              <a:t> Rate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71C850-8B5E-47E0-A321-4FF98392F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310006" cy="4935538"/>
          </a:xfrm>
        </p:spPr>
        <p:txBody>
          <a:bodyPr/>
          <a:lstStyle/>
          <a:p>
            <a:r>
              <a:rPr lang="tr-TR" sz="2400" dirty="0" err="1"/>
              <a:t>Why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I </a:t>
            </a:r>
            <a:r>
              <a:rPr lang="tr-TR" sz="2400" dirty="0" err="1"/>
              <a:t>take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burden</a:t>
            </a:r>
            <a:r>
              <a:rPr lang="tr-TR" sz="2400" dirty="0"/>
              <a:t> of </a:t>
            </a:r>
            <a:r>
              <a:rPr lang="tr-TR" sz="2400" dirty="0" err="1"/>
              <a:t>spending</a:t>
            </a:r>
            <a:r>
              <a:rPr lang="tr-TR" sz="2400" dirty="0"/>
              <a:t> </a:t>
            </a:r>
            <a:r>
              <a:rPr lang="tr-TR" sz="2400" dirty="0" err="1"/>
              <a:t>today</a:t>
            </a:r>
            <a:r>
              <a:rPr lang="tr-TR" sz="2400" dirty="0"/>
              <a:t> </a:t>
            </a:r>
            <a:r>
              <a:rPr lang="tr-TR" sz="2400" dirty="0" err="1"/>
              <a:t>when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productivity</a:t>
            </a:r>
            <a:r>
              <a:rPr lang="tr-TR" sz="2400" dirty="0"/>
              <a:t> is </a:t>
            </a:r>
            <a:r>
              <a:rPr lang="tr-TR" sz="2400" dirty="0" err="1"/>
              <a:t>low</a:t>
            </a:r>
            <a:r>
              <a:rPr lang="tr-TR" sz="2400" dirty="0"/>
              <a:t> and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costs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high</a:t>
            </a:r>
            <a:r>
              <a:rPr lang="tr-TR" sz="2400" dirty="0"/>
              <a:t>?</a:t>
            </a:r>
          </a:p>
          <a:p>
            <a:r>
              <a:rPr lang="tr-TR" sz="2400" dirty="0" err="1"/>
              <a:t>Why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future</a:t>
            </a:r>
            <a:r>
              <a:rPr lang="tr-TR" sz="2400" dirty="0"/>
              <a:t> </a:t>
            </a:r>
            <a:r>
              <a:rPr lang="tr-TR" sz="2400" dirty="0" err="1"/>
              <a:t>generations</a:t>
            </a:r>
            <a:r>
              <a:rPr lang="tr-TR" sz="2400" dirty="0"/>
              <a:t> </a:t>
            </a:r>
            <a:r>
              <a:rPr lang="tr-TR" sz="2400" dirty="0" err="1"/>
              <a:t>take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burden</a:t>
            </a:r>
            <a:r>
              <a:rPr lang="tr-TR" sz="2400" dirty="0"/>
              <a:t> of </a:t>
            </a:r>
            <a:r>
              <a:rPr lang="tr-TR" sz="2400" dirty="0" err="1"/>
              <a:t>our</a:t>
            </a:r>
            <a:r>
              <a:rPr lang="tr-TR" sz="2400" dirty="0"/>
              <a:t> </a:t>
            </a:r>
            <a:r>
              <a:rPr lang="tr-TR" sz="2400" dirty="0" err="1"/>
              <a:t>costs</a:t>
            </a:r>
            <a:r>
              <a:rPr lang="tr-TR" sz="2400" dirty="0"/>
              <a:t> </a:t>
            </a:r>
            <a:r>
              <a:rPr lang="tr-TR" sz="2400" dirty="0" err="1"/>
              <a:t>when</a:t>
            </a:r>
            <a:r>
              <a:rPr lang="tr-TR" sz="2400" dirty="0"/>
              <a:t> </a:t>
            </a:r>
            <a:r>
              <a:rPr lang="tr-TR" sz="2400" dirty="0" err="1"/>
              <a:t>they</a:t>
            </a:r>
            <a:r>
              <a:rPr lang="tr-TR" sz="2400" dirty="0"/>
              <a:t> can be </a:t>
            </a:r>
            <a:r>
              <a:rPr lang="tr-TR" sz="2400" dirty="0" err="1"/>
              <a:t>better</a:t>
            </a:r>
            <a:r>
              <a:rPr lang="tr-TR" sz="2400" dirty="0"/>
              <a:t> </a:t>
            </a:r>
            <a:r>
              <a:rPr lang="tr-TR" sz="2400" dirty="0" err="1"/>
              <a:t>off</a:t>
            </a:r>
            <a:r>
              <a:rPr lang="tr-TR" sz="2400" dirty="0"/>
              <a:t> </a:t>
            </a:r>
            <a:r>
              <a:rPr lang="tr-TR" sz="2400" dirty="0" err="1"/>
              <a:t>without</a:t>
            </a:r>
            <a:r>
              <a:rPr lang="tr-TR" sz="2400" dirty="0"/>
              <a:t> </a:t>
            </a:r>
            <a:r>
              <a:rPr lang="tr-TR" sz="2400" dirty="0" err="1"/>
              <a:t>them</a:t>
            </a:r>
            <a:r>
              <a:rPr lang="tr-TR" sz="2400" dirty="0"/>
              <a:t>?</a:t>
            </a:r>
          </a:p>
          <a:p>
            <a:r>
              <a:rPr lang="tr-TR" sz="2400" dirty="0" err="1"/>
              <a:t>Ethical</a:t>
            </a:r>
            <a:r>
              <a:rPr lang="tr-TR" sz="2400" dirty="0"/>
              <a:t> </a:t>
            </a:r>
            <a:r>
              <a:rPr lang="tr-TR" sz="2400" dirty="0" err="1"/>
              <a:t>conflicts</a:t>
            </a:r>
            <a:r>
              <a:rPr lang="tr-TR" sz="2400" dirty="0"/>
              <a:t> </a:t>
            </a:r>
            <a:r>
              <a:rPr lang="tr-TR" sz="2400" dirty="0" err="1"/>
              <a:t>arise</a:t>
            </a:r>
            <a:r>
              <a:rPr lang="tr-TR" sz="2400" dirty="0"/>
              <a:t> in </a:t>
            </a:r>
            <a:r>
              <a:rPr lang="tr-TR" sz="2400" dirty="0" err="1"/>
              <a:t>long-term</a:t>
            </a:r>
            <a:r>
              <a:rPr lang="tr-TR" sz="2400" dirty="0"/>
              <a:t> </a:t>
            </a:r>
            <a:r>
              <a:rPr lang="tr-TR" sz="2400" dirty="0" err="1"/>
              <a:t>problems</a:t>
            </a:r>
            <a:r>
              <a:rPr lang="tr-TR" sz="2400" dirty="0"/>
              <a:t>, </a:t>
            </a:r>
            <a:r>
              <a:rPr lang="tr-TR" sz="2400" dirty="0" err="1"/>
              <a:t>such</a:t>
            </a:r>
            <a:r>
              <a:rPr lang="tr-TR" sz="2400" dirty="0"/>
              <a:t> as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change</a:t>
            </a:r>
            <a:r>
              <a:rPr lang="tr-TR" sz="2400" dirty="0"/>
              <a:t>, </a:t>
            </a:r>
            <a:r>
              <a:rPr lang="tr-TR" sz="2400" dirty="0" err="1"/>
              <a:t>biodiversity</a:t>
            </a:r>
            <a:r>
              <a:rPr lang="tr-TR" sz="2400" dirty="0"/>
              <a:t> </a:t>
            </a:r>
            <a:r>
              <a:rPr lang="tr-TR" sz="2400" dirty="0" err="1"/>
              <a:t>loss</a:t>
            </a:r>
            <a:r>
              <a:rPr lang="tr-TR" sz="2400" dirty="0"/>
              <a:t> and </a:t>
            </a:r>
            <a:r>
              <a:rPr lang="tr-TR" sz="2400" dirty="0" err="1"/>
              <a:t>nuclear</a:t>
            </a:r>
            <a:r>
              <a:rPr lang="tr-TR" sz="2400" dirty="0"/>
              <a:t> </a:t>
            </a:r>
            <a:r>
              <a:rPr lang="tr-TR" sz="2400" dirty="0" err="1"/>
              <a:t>waste</a:t>
            </a:r>
            <a:r>
              <a:rPr lang="tr-TR" sz="2400" dirty="0"/>
              <a:t> </a:t>
            </a:r>
            <a:r>
              <a:rPr lang="tr-TR" sz="2400"/>
              <a:t>disposal</a:t>
            </a:r>
            <a:endParaRPr lang="tr-TR" sz="2400" dirty="0" err="1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24E0993-63FE-4274-BA09-3F2636ACA9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7685" y="1728341"/>
            <a:ext cx="6135164" cy="34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9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6A77A70-36EE-407C-A9CF-90FB90A6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Structure</a:t>
            </a:r>
            <a:endParaRPr lang="tr-TR" dirty="0"/>
          </a:p>
        </p:txBody>
      </p:sp>
      <p:graphicFrame>
        <p:nvGraphicFramePr>
          <p:cNvPr id="5" name="5 İçerik Yer Tutucusu">
            <a:extLst>
              <a:ext uri="{FF2B5EF4-FFF2-40B4-BE49-F238E27FC236}">
                <a16:creationId xmlns:a16="http://schemas.microsoft.com/office/drawing/2014/main" id="{DCFE7BDA-7F25-4999-B8D2-47CDBF15C4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366078"/>
              </p:ext>
            </p:extLst>
          </p:nvPr>
        </p:nvGraphicFramePr>
        <p:xfrm>
          <a:off x="487363" y="1371600"/>
          <a:ext cx="11217275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925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CE3D4A-CA12-4A1F-8D92-A4F44143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60C51-8E16-4CD3-AE65-631323DB0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1600" dirty="0"/>
              <a:t>[1]	</a:t>
            </a:r>
            <a:r>
              <a:rPr lang="tr-TR" sz="1600" dirty="0" err="1"/>
              <a:t>Klaassen</a:t>
            </a:r>
            <a:r>
              <a:rPr lang="tr-TR" sz="1600" dirty="0"/>
              <a:t> G, </a:t>
            </a:r>
            <a:r>
              <a:rPr lang="tr-TR" sz="1600" dirty="0" err="1"/>
              <a:t>Riahi</a:t>
            </a:r>
            <a:r>
              <a:rPr lang="tr-TR" sz="1600" dirty="0"/>
              <a:t> K. </a:t>
            </a:r>
            <a:r>
              <a:rPr lang="tr-TR" sz="1600" dirty="0" err="1"/>
              <a:t>Internalizing</a:t>
            </a:r>
            <a:r>
              <a:rPr lang="tr-TR" sz="1600" dirty="0"/>
              <a:t> </a:t>
            </a:r>
            <a:r>
              <a:rPr lang="tr-TR" sz="1600" dirty="0" err="1"/>
              <a:t>externalities</a:t>
            </a:r>
            <a:r>
              <a:rPr lang="tr-TR" sz="1600" dirty="0"/>
              <a:t> of </a:t>
            </a:r>
            <a:r>
              <a:rPr lang="tr-TR" sz="1600" dirty="0" err="1"/>
              <a:t>electricity</a:t>
            </a:r>
            <a:r>
              <a:rPr lang="tr-TR" sz="1600" dirty="0"/>
              <a:t> </a:t>
            </a:r>
            <a:r>
              <a:rPr lang="tr-TR" sz="1600" dirty="0" err="1"/>
              <a:t>generation</a:t>
            </a:r>
            <a:r>
              <a:rPr lang="tr-TR" sz="1600" dirty="0"/>
              <a:t>: An </a:t>
            </a:r>
            <a:r>
              <a:rPr lang="tr-TR" sz="1600" dirty="0" err="1"/>
              <a:t>analysis</a:t>
            </a:r>
            <a:r>
              <a:rPr lang="tr-TR" sz="1600" dirty="0"/>
              <a:t> </a:t>
            </a:r>
            <a:r>
              <a:rPr lang="tr-TR" sz="1600" dirty="0" err="1"/>
              <a:t>with</a:t>
            </a:r>
            <a:r>
              <a:rPr lang="tr-TR" sz="1600" dirty="0"/>
              <a:t> MESSAGE-MACRO. Energy </a:t>
            </a:r>
            <a:r>
              <a:rPr lang="tr-TR" sz="1600" dirty="0" err="1"/>
              <a:t>Policy</a:t>
            </a:r>
            <a:r>
              <a:rPr lang="tr-TR" sz="1600" dirty="0"/>
              <a:t> [Internet]. 2007. 35(2):815–27.</a:t>
            </a:r>
          </a:p>
          <a:p>
            <a:pPr marL="0" indent="0">
              <a:buNone/>
            </a:pPr>
            <a:r>
              <a:rPr lang="tr-TR" sz="1600" dirty="0"/>
              <a:t>[2]	</a:t>
            </a:r>
            <a:r>
              <a:rPr lang="tr-TR" sz="1600" dirty="0" err="1"/>
              <a:t>Loisel</a:t>
            </a:r>
            <a:r>
              <a:rPr lang="tr-TR" sz="1600" dirty="0"/>
              <a:t> R, </a:t>
            </a:r>
            <a:r>
              <a:rPr lang="tr-TR" sz="1600" dirty="0" err="1"/>
              <a:t>Alexeeva</a:t>
            </a:r>
            <a:r>
              <a:rPr lang="tr-TR" sz="1600" dirty="0"/>
              <a:t> V, </a:t>
            </a:r>
            <a:r>
              <a:rPr lang="tr-TR" sz="1600" dirty="0" err="1"/>
              <a:t>Zucker</a:t>
            </a:r>
            <a:r>
              <a:rPr lang="tr-TR" sz="1600" dirty="0"/>
              <a:t> A, </a:t>
            </a:r>
            <a:r>
              <a:rPr lang="tr-TR" sz="1600" dirty="0" err="1"/>
              <a:t>Shropshire</a:t>
            </a:r>
            <a:r>
              <a:rPr lang="tr-TR" sz="1600" dirty="0"/>
              <a:t> D. </a:t>
            </a:r>
            <a:r>
              <a:rPr lang="tr-TR" sz="1600" dirty="0" err="1"/>
              <a:t>Load-following</a:t>
            </a:r>
            <a:r>
              <a:rPr lang="tr-TR" sz="1600" dirty="0"/>
              <a:t> </a:t>
            </a:r>
            <a:r>
              <a:rPr lang="tr-TR" sz="1600" dirty="0" err="1"/>
              <a:t>with</a:t>
            </a:r>
            <a:r>
              <a:rPr lang="tr-TR" sz="1600" dirty="0"/>
              <a:t> </a:t>
            </a:r>
            <a:r>
              <a:rPr lang="tr-TR" sz="1600" dirty="0" err="1"/>
              <a:t>nuclear</a:t>
            </a:r>
            <a:r>
              <a:rPr lang="tr-TR" sz="1600" dirty="0"/>
              <a:t> </a:t>
            </a:r>
            <a:r>
              <a:rPr lang="tr-TR" sz="1600" dirty="0" err="1"/>
              <a:t>power</a:t>
            </a:r>
            <a:r>
              <a:rPr lang="tr-TR" sz="1600" dirty="0"/>
              <a:t>: Market </a:t>
            </a:r>
            <a:r>
              <a:rPr lang="tr-TR" sz="1600" dirty="0" err="1"/>
              <a:t>effects</a:t>
            </a:r>
            <a:r>
              <a:rPr lang="tr-TR" sz="1600" dirty="0"/>
              <a:t> and </a:t>
            </a:r>
            <a:r>
              <a:rPr lang="tr-TR" sz="1600" dirty="0" err="1"/>
              <a:t>welfare</a:t>
            </a:r>
            <a:r>
              <a:rPr lang="tr-TR" sz="1600" dirty="0"/>
              <a:t> </a:t>
            </a:r>
            <a:r>
              <a:rPr lang="tr-TR" sz="1600" dirty="0" err="1"/>
              <a:t>implications</a:t>
            </a:r>
            <a:r>
              <a:rPr lang="tr-TR" sz="1600" dirty="0"/>
              <a:t>. </a:t>
            </a:r>
            <a:r>
              <a:rPr lang="tr-TR" sz="1600" dirty="0" err="1"/>
              <a:t>Prog</a:t>
            </a:r>
            <a:r>
              <a:rPr lang="tr-TR" sz="1600" dirty="0"/>
              <a:t> </a:t>
            </a:r>
            <a:r>
              <a:rPr lang="tr-TR" sz="1600" dirty="0" err="1"/>
              <a:t>Nucl</a:t>
            </a:r>
            <a:r>
              <a:rPr lang="tr-TR" sz="1600" dirty="0"/>
              <a:t> Energy [Internet]. 2018. 109:280–92.</a:t>
            </a:r>
          </a:p>
          <a:p>
            <a:pPr marL="0" indent="0">
              <a:buNone/>
            </a:pPr>
            <a:r>
              <a:rPr lang="tr-TR" sz="1600" dirty="0"/>
              <a:t>[3]	Mori S. An </a:t>
            </a:r>
            <a:r>
              <a:rPr lang="tr-TR" sz="1600" dirty="0" err="1"/>
              <a:t>assessment</a:t>
            </a:r>
            <a:r>
              <a:rPr lang="tr-TR" sz="1600" dirty="0"/>
              <a:t> of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potentials</a:t>
            </a:r>
            <a:r>
              <a:rPr lang="tr-TR" sz="1600" dirty="0"/>
              <a:t> of </a:t>
            </a:r>
            <a:r>
              <a:rPr lang="tr-TR" sz="1600" dirty="0" err="1"/>
              <a:t>nuclear</a:t>
            </a:r>
            <a:r>
              <a:rPr lang="tr-TR" sz="1600" dirty="0"/>
              <a:t> </a:t>
            </a:r>
            <a:r>
              <a:rPr lang="tr-TR" sz="1600" dirty="0" err="1"/>
              <a:t>power</a:t>
            </a:r>
            <a:r>
              <a:rPr lang="tr-TR" sz="1600" dirty="0"/>
              <a:t> and </a:t>
            </a:r>
            <a:r>
              <a:rPr lang="tr-TR" sz="1600" dirty="0" err="1"/>
              <a:t>carbon</a:t>
            </a:r>
            <a:r>
              <a:rPr lang="tr-TR" sz="1600" dirty="0"/>
              <a:t> </a:t>
            </a:r>
            <a:r>
              <a:rPr lang="tr-TR" sz="1600" dirty="0" err="1"/>
              <a:t>capture</a:t>
            </a:r>
            <a:r>
              <a:rPr lang="tr-TR" sz="1600" dirty="0"/>
              <a:t> and </a:t>
            </a:r>
            <a:r>
              <a:rPr lang="tr-TR" sz="1600" dirty="0" err="1"/>
              <a:t>storage</a:t>
            </a:r>
            <a:r>
              <a:rPr lang="tr-TR" sz="1600" dirty="0"/>
              <a:t> in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dirty="0" err="1"/>
              <a:t>long-term</a:t>
            </a:r>
            <a:r>
              <a:rPr lang="tr-TR" sz="1600" dirty="0"/>
              <a:t> global </a:t>
            </a:r>
            <a:r>
              <a:rPr lang="tr-TR" sz="1600" dirty="0" err="1"/>
              <a:t>warming</a:t>
            </a:r>
            <a:r>
              <a:rPr lang="tr-TR" sz="1600" dirty="0"/>
              <a:t> </a:t>
            </a:r>
            <a:r>
              <a:rPr lang="tr-TR" sz="1600" dirty="0" err="1"/>
              <a:t>mitigation</a:t>
            </a:r>
            <a:r>
              <a:rPr lang="tr-TR" sz="1600" dirty="0"/>
              <a:t> </a:t>
            </a:r>
            <a:r>
              <a:rPr lang="tr-TR" sz="1600" dirty="0" err="1"/>
              <a:t>options</a:t>
            </a:r>
            <a:r>
              <a:rPr lang="tr-TR" sz="1600" dirty="0"/>
              <a:t> </a:t>
            </a:r>
            <a:r>
              <a:rPr lang="tr-TR" sz="1600" dirty="0" err="1"/>
              <a:t>based</a:t>
            </a:r>
            <a:r>
              <a:rPr lang="tr-TR" sz="1600" dirty="0"/>
              <a:t> on </a:t>
            </a:r>
            <a:r>
              <a:rPr lang="tr-TR" sz="1600" dirty="0" err="1"/>
              <a:t>Asian</a:t>
            </a:r>
            <a:r>
              <a:rPr lang="tr-TR" sz="1600" dirty="0"/>
              <a:t> </a:t>
            </a:r>
            <a:r>
              <a:rPr lang="tr-TR" sz="1600" dirty="0" err="1"/>
              <a:t>Modeling</a:t>
            </a:r>
            <a:r>
              <a:rPr lang="tr-TR" sz="1600" dirty="0"/>
              <a:t> </a:t>
            </a:r>
            <a:r>
              <a:rPr lang="tr-TR" sz="1600" dirty="0" err="1"/>
              <a:t>Exercise</a:t>
            </a:r>
            <a:r>
              <a:rPr lang="tr-TR" sz="1600" dirty="0"/>
              <a:t> </a:t>
            </a:r>
            <a:r>
              <a:rPr lang="tr-TR" sz="1600" dirty="0" err="1"/>
              <a:t>scenarios</a:t>
            </a:r>
            <a:r>
              <a:rPr lang="tr-TR" sz="1600" dirty="0"/>
              <a:t>. Energy </a:t>
            </a:r>
            <a:r>
              <a:rPr lang="tr-TR" sz="1600" dirty="0" err="1"/>
              <a:t>Econ</a:t>
            </a:r>
            <a:r>
              <a:rPr lang="tr-TR" sz="1600" dirty="0"/>
              <a:t> [Internet]. 2012. 34(SUPPL. 3):S421–8.</a:t>
            </a:r>
          </a:p>
          <a:p>
            <a:pPr marL="0" indent="0">
              <a:buNone/>
            </a:pPr>
            <a:r>
              <a:rPr lang="tr-TR" sz="1600" dirty="0"/>
              <a:t>[4]	</a:t>
            </a:r>
            <a:r>
              <a:rPr lang="en-US" sz="1600" dirty="0"/>
              <a:t>Terzi A. Crafting an effective narrative on the green transition. Energy Policy [Internet]. 2020 Dec;147(August):111883. </a:t>
            </a:r>
            <a:endParaRPr lang="tr-TR" sz="1600" dirty="0"/>
          </a:p>
          <a:p>
            <a:pPr marL="0" indent="0">
              <a:buNone/>
            </a:pPr>
            <a:r>
              <a:rPr lang="tr-TR" sz="1600" kern="1200" dirty="0">
                <a:solidFill>
                  <a:schemeClr val="tx1"/>
                </a:solidFill>
              </a:rPr>
              <a:t>[5]	</a:t>
            </a:r>
            <a:r>
              <a:rPr lang="tr-TR" sz="1600" kern="1200" dirty="0" err="1">
                <a:solidFill>
                  <a:schemeClr val="tx1"/>
                </a:solidFill>
              </a:rPr>
              <a:t>Brinkerink</a:t>
            </a:r>
            <a:r>
              <a:rPr lang="tr-TR" sz="1600" kern="1200" dirty="0">
                <a:solidFill>
                  <a:schemeClr val="tx1"/>
                </a:solidFill>
              </a:rPr>
              <a:t>, M., </a:t>
            </a:r>
            <a:r>
              <a:rPr lang="tr-TR" sz="1600" kern="1200" dirty="0" err="1">
                <a:solidFill>
                  <a:schemeClr val="tx1"/>
                </a:solidFill>
              </a:rPr>
              <a:t>Zakeri</a:t>
            </a:r>
            <a:r>
              <a:rPr lang="tr-TR" sz="1600" kern="1200" dirty="0">
                <a:solidFill>
                  <a:schemeClr val="tx1"/>
                </a:solidFill>
              </a:rPr>
              <a:t>, B., </a:t>
            </a:r>
            <a:r>
              <a:rPr lang="tr-TR" sz="1600" kern="1200" dirty="0" err="1">
                <a:solidFill>
                  <a:schemeClr val="tx1"/>
                </a:solidFill>
              </a:rPr>
              <a:t>Huppmann</a:t>
            </a:r>
            <a:r>
              <a:rPr lang="tr-TR" sz="1600" kern="1200" dirty="0">
                <a:solidFill>
                  <a:schemeClr val="tx1"/>
                </a:solidFill>
              </a:rPr>
              <a:t>, D., </a:t>
            </a:r>
            <a:r>
              <a:rPr lang="tr-TR" sz="1600" kern="1200" dirty="0" err="1">
                <a:solidFill>
                  <a:schemeClr val="tx1"/>
                </a:solidFill>
              </a:rPr>
              <a:t>Glynn</a:t>
            </a:r>
            <a:r>
              <a:rPr lang="tr-TR" sz="1600" kern="1200" dirty="0">
                <a:solidFill>
                  <a:schemeClr val="tx1"/>
                </a:solidFill>
              </a:rPr>
              <a:t>, J., Ó </a:t>
            </a:r>
            <a:r>
              <a:rPr lang="tr-TR" sz="1600" kern="1200" dirty="0" err="1">
                <a:solidFill>
                  <a:schemeClr val="tx1"/>
                </a:solidFill>
              </a:rPr>
              <a:t>Gallachóir</a:t>
            </a:r>
            <a:r>
              <a:rPr lang="tr-TR" sz="1600" kern="1200" dirty="0">
                <a:solidFill>
                  <a:schemeClr val="tx1"/>
                </a:solidFill>
              </a:rPr>
              <a:t>, B., &amp; </a:t>
            </a:r>
            <a:r>
              <a:rPr lang="tr-TR" sz="1600" kern="1200" dirty="0" err="1">
                <a:solidFill>
                  <a:schemeClr val="tx1"/>
                </a:solidFill>
              </a:rPr>
              <a:t>Deane</a:t>
            </a:r>
            <a:r>
              <a:rPr lang="tr-TR" sz="1600" kern="1200" dirty="0">
                <a:solidFill>
                  <a:schemeClr val="tx1"/>
                </a:solidFill>
              </a:rPr>
              <a:t>, P. (2022). </a:t>
            </a:r>
            <a:r>
              <a:rPr lang="tr-TR" sz="1600" kern="1200" dirty="0" err="1">
                <a:solidFill>
                  <a:schemeClr val="tx1"/>
                </a:solidFill>
              </a:rPr>
              <a:t>Assessing</a:t>
            </a:r>
            <a:r>
              <a:rPr lang="tr-TR" sz="1600" kern="1200" dirty="0">
                <a:solidFill>
                  <a:schemeClr val="tx1"/>
                </a:solidFill>
              </a:rPr>
              <a:t> global </a:t>
            </a:r>
            <a:r>
              <a:rPr lang="tr-TR" sz="1600" kern="1200" dirty="0" err="1">
                <a:solidFill>
                  <a:schemeClr val="tx1"/>
                </a:solidFill>
              </a:rPr>
              <a:t>climate</a:t>
            </a:r>
            <a:r>
              <a:rPr lang="tr-TR" sz="1600" kern="1200" dirty="0">
                <a:solidFill>
                  <a:schemeClr val="tx1"/>
                </a:solidFill>
              </a:rPr>
              <a:t> </a:t>
            </a:r>
            <a:r>
              <a:rPr lang="tr-TR" sz="1600" kern="1200" dirty="0" err="1">
                <a:solidFill>
                  <a:schemeClr val="tx1"/>
                </a:solidFill>
              </a:rPr>
              <a:t>change</a:t>
            </a:r>
            <a:r>
              <a:rPr lang="tr-TR" sz="1600" kern="1200" dirty="0">
                <a:solidFill>
                  <a:schemeClr val="tx1"/>
                </a:solidFill>
              </a:rPr>
              <a:t> </a:t>
            </a:r>
            <a:r>
              <a:rPr lang="tr-TR" sz="1600" kern="1200" dirty="0" err="1">
                <a:solidFill>
                  <a:schemeClr val="tx1"/>
                </a:solidFill>
              </a:rPr>
              <a:t>mitigation</a:t>
            </a:r>
            <a:r>
              <a:rPr lang="tr-TR" sz="1600" kern="1200" dirty="0">
                <a:solidFill>
                  <a:schemeClr val="tx1"/>
                </a:solidFill>
              </a:rPr>
              <a:t> </a:t>
            </a:r>
            <a:r>
              <a:rPr lang="tr-TR" sz="1600" kern="1200" dirty="0" err="1">
                <a:solidFill>
                  <a:schemeClr val="tx1"/>
                </a:solidFill>
              </a:rPr>
              <a:t>scenarios</a:t>
            </a:r>
            <a:r>
              <a:rPr lang="tr-TR" sz="1600" kern="1200" dirty="0">
                <a:solidFill>
                  <a:schemeClr val="tx1"/>
                </a:solidFill>
              </a:rPr>
              <a:t> </a:t>
            </a:r>
            <a:r>
              <a:rPr lang="tr-TR" sz="1600" kern="1200" dirty="0" err="1">
                <a:solidFill>
                  <a:schemeClr val="tx1"/>
                </a:solidFill>
              </a:rPr>
              <a:t>from</a:t>
            </a:r>
            <a:r>
              <a:rPr lang="tr-TR" sz="1600" kern="1200" dirty="0">
                <a:solidFill>
                  <a:schemeClr val="tx1"/>
                </a:solidFill>
              </a:rPr>
              <a:t> a </a:t>
            </a:r>
            <a:r>
              <a:rPr lang="tr-TR" sz="1600" kern="1200" dirty="0" err="1">
                <a:solidFill>
                  <a:schemeClr val="tx1"/>
                </a:solidFill>
              </a:rPr>
              <a:t>power</a:t>
            </a:r>
            <a:r>
              <a:rPr lang="tr-TR" sz="1600" kern="1200" dirty="0">
                <a:solidFill>
                  <a:schemeClr val="tx1"/>
                </a:solidFill>
              </a:rPr>
              <a:t> </a:t>
            </a:r>
            <a:r>
              <a:rPr lang="tr-TR" sz="1600" kern="1200" dirty="0" err="1">
                <a:solidFill>
                  <a:schemeClr val="tx1"/>
                </a:solidFill>
              </a:rPr>
              <a:t>system</a:t>
            </a:r>
            <a:r>
              <a:rPr lang="tr-TR" sz="1600" kern="1200" dirty="0">
                <a:solidFill>
                  <a:schemeClr val="tx1"/>
                </a:solidFill>
              </a:rPr>
              <a:t> </a:t>
            </a:r>
            <a:r>
              <a:rPr lang="tr-TR" sz="1600" kern="1200" dirty="0" err="1">
                <a:solidFill>
                  <a:schemeClr val="tx1"/>
                </a:solidFill>
              </a:rPr>
              <a:t>perspective</a:t>
            </a:r>
            <a:r>
              <a:rPr lang="tr-TR" sz="1600" kern="1200" dirty="0">
                <a:solidFill>
                  <a:schemeClr val="tx1"/>
                </a:solidFill>
              </a:rPr>
              <a:t> </a:t>
            </a:r>
            <a:r>
              <a:rPr lang="tr-TR" sz="1600" kern="1200" dirty="0" err="1">
                <a:solidFill>
                  <a:schemeClr val="tx1"/>
                </a:solidFill>
              </a:rPr>
              <a:t>using</a:t>
            </a:r>
            <a:r>
              <a:rPr lang="tr-TR" sz="1600" kern="1200" dirty="0">
                <a:solidFill>
                  <a:schemeClr val="tx1"/>
                </a:solidFill>
              </a:rPr>
              <a:t> a </a:t>
            </a:r>
            <a:r>
              <a:rPr lang="tr-TR" sz="1600" kern="1200" dirty="0" err="1">
                <a:solidFill>
                  <a:schemeClr val="tx1"/>
                </a:solidFill>
              </a:rPr>
              <a:t>novel</a:t>
            </a:r>
            <a:r>
              <a:rPr lang="tr-TR" sz="1600" kern="1200" dirty="0">
                <a:solidFill>
                  <a:schemeClr val="tx1"/>
                </a:solidFill>
              </a:rPr>
              <a:t> </a:t>
            </a:r>
            <a:r>
              <a:rPr lang="tr-TR" sz="1600" kern="1200" dirty="0" err="1">
                <a:solidFill>
                  <a:schemeClr val="tx1"/>
                </a:solidFill>
              </a:rPr>
              <a:t>multi</a:t>
            </a:r>
            <a:r>
              <a:rPr lang="tr-TR" sz="1600" kern="1200" dirty="0">
                <a:solidFill>
                  <a:schemeClr val="tx1"/>
                </a:solidFill>
              </a:rPr>
              <a:t>-model </a:t>
            </a:r>
            <a:r>
              <a:rPr lang="tr-TR" sz="1600" kern="1200" dirty="0" err="1">
                <a:solidFill>
                  <a:schemeClr val="tx1"/>
                </a:solidFill>
              </a:rPr>
              <a:t>framework</a:t>
            </a:r>
            <a:r>
              <a:rPr lang="tr-TR" sz="1600" kern="1200" dirty="0">
                <a:solidFill>
                  <a:schemeClr val="tx1"/>
                </a:solidFill>
              </a:rPr>
              <a:t>. </a:t>
            </a:r>
            <a:r>
              <a:rPr lang="tr-TR" sz="1600" i="1" kern="1200" dirty="0" err="1">
                <a:solidFill>
                  <a:schemeClr val="tx1"/>
                </a:solidFill>
              </a:rPr>
              <a:t>Environmental</a:t>
            </a:r>
            <a:r>
              <a:rPr lang="tr-TR" sz="1600" i="1" kern="1200" dirty="0">
                <a:solidFill>
                  <a:schemeClr val="tx1"/>
                </a:solidFill>
              </a:rPr>
              <a:t> </a:t>
            </a:r>
            <a:r>
              <a:rPr lang="tr-TR" sz="1600" i="1" kern="1200" dirty="0" err="1">
                <a:solidFill>
                  <a:schemeClr val="tx1"/>
                </a:solidFill>
              </a:rPr>
              <a:t>Modelling</a:t>
            </a:r>
            <a:r>
              <a:rPr lang="tr-TR" sz="1600" i="1" kern="1200" dirty="0">
                <a:solidFill>
                  <a:schemeClr val="tx1"/>
                </a:solidFill>
              </a:rPr>
              <a:t> </a:t>
            </a:r>
            <a:r>
              <a:rPr lang="tr-TR" sz="1600" i="1" kern="1200" dirty="0" err="1">
                <a:solidFill>
                  <a:schemeClr val="tx1"/>
                </a:solidFill>
              </a:rPr>
              <a:t>and</a:t>
            </a:r>
            <a:r>
              <a:rPr lang="tr-TR" sz="1600" i="1" kern="1200" dirty="0">
                <a:solidFill>
                  <a:schemeClr val="tx1"/>
                </a:solidFill>
              </a:rPr>
              <a:t> Software</a:t>
            </a:r>
            <a:r>
              <a:rPr lang="tr-TR" sz="1600" kern="1200" dirty="0">
                <a:solidFill>
                  <a:schemeClr val="tx1"/>
                </a:solidFill>
              </a:rPr>
              <a:t>, </a:t>
            </a:r>
            <a:r>
              <a:rPr lang="tr-TR" sz="1600" i="1" kern="1200" dirty="0">
                <a:solidFill>
                  <a:schemeClr val="tx1"/>
                </a:solidFill>
              </a:rPr>
              <a:t>150</a:t>
            </a:r>
            <a:r>
              <a:rPr lang="tr-TR" sz="1600" kern="1200" dirty="0">
                <a:solidFill>
                  <a:schemeClr val="tx1"/>
                </a:solidFill>
              </a:rPr>
              <a:t>(</a:t>
            </a:r>
            <a:r>
              <a:rPr lang="tr-TR" sz="1600" kern="1200" dirty="0" err="1">
                <a:solidFill>
                  <a:schemeClr val="tx1"/>
                </a:solidFill>
              </a:rPr>
              <a:t>January</a:t>
            </a:r>
            <a:r>
              <a:rPr lang="tr-TR" sz="1600" kern="1200" dirty="0">
                <a:solidFill>
                  <a:schemeClr val="tx1"/>
                </a:solidFill>
              </a:rPr>
              <a:t>). </a:t>
            </a:r>
          </a:p>
          <a:p>
            <a:pPr marL="0" indent="0">
              <a:buNone/>
            </a:pPr>
            <a:r>
              <a:rPr lang="tr-TR" sz="1600" dirty="0"/>
              <a:t>[6]	</a:t>
            </a:r>
            <a:r>
              <a:rPr lang="tr-TR" sz="1600" dirty="0" err="1"/>
              <a:t>Lopion</a:t>
            </a:r>
            <a:r>
              <a:rPr lang="tr-TR" sz="1600" dirty="0"/>
              <a:t> P, </a:t>
            </a:r>
            <a:r>
              <a:rPr lang="tr-TR" sz="1600" dirty="0" err="1"/>
              <a:t>Markewitz</a:t>
            </a:r>
            <a:r>
              <a:rPr lang="tr-TR" sz="1600" dirty="0"/>
              <a:t> P, </a:t>
            </a:r>
            <a:r>
              <a:rPr lang="tr-TR" sz="1600" dirty="0" err="1"/>
              <a:t>Robinius</a:t>
            </a:r>
            <a:r>
              <a:rPr lang="tr-TR" sz="1600" dirty="0"/>
              <a:t> M, </a:t>
            </a:r>
            <a:r>
              <a:rPr lang="tr-TR" sz="1600" dirty="0" err="1"/>
              <a:t>Stolten</a:t>
            </a:r>
            <a:r>
              <a:rPr lang="tr-TR" sz="1600" dirty="0"/>
              <a:t> D. A </a:t>
            </a:r>
            <a:r>
              <a:rPr lang="tr-TR" sz="1600" dirty="0" err="1"/>
              <a:t>review</a:t>
            </a:r>
            <a:r>
              <a:rPr lang="tr-TR" sz="1600" dirty="0"/>
              <a:t> of </a:t>
            </a:r>
            <a:r>
              <a:rPr lang="tr-TR" sz="1600" dirty="0" err="1"/>
              <a:t>current</a:t>
            </a:r>
            <a:r>
              <a:rPr lang="tr-TR" sz="1600" dirty="0"/>
              <a:t> </a:t>
            </a:r>
            <a:r>
              <a:rPr lang="tr-TR" sz="1600" dirty="0" err="1"/>
              <a:t>challenges</a:t>
            </a:r>
            <a:r>
              <a:rPr lang="tr-TR" sz="1600" dirty="0"/>
              <a:t> and </a:t>
            </a:r>
            <a:r>
              <a:rPr lang="tr-TR" sz="1600" dirty="0" err="1"/>
              <a:t>trends</a:t>
            </a:r>
            <a:r>
              <a:rPr lang="tr-TR" sz="1600" dirty="0"/>
              <a:t> in </a:t>
            </a:r>
            <a:r>
              <a:rPr lang="tr-TR" sz="1600" dirty="0" err="1"/>
              <a:t>energy</a:t>
            </a:r>
            <a:r>
              <a:rPr lang="tr-TR" sz="1600" dirty="0"/>
              <a:t> </a:t>
            </a:r>
            <a:r>
              <a:rPr lang="tr-TR" sz="1600" dirty="0" err="1"/>
              <a:t>systems</a:t>
            </a:r>
            <a:r>
              <a:rPr lang="tr-TR" sz="1600" dirty="0"/>
              <a:t> </a:t>
            </a:r>
            <a:r>
              <a:rPr lang="tr-TR" sz="1600" dirty="0" err="1"/>
              <a:t>modeling</a:t>
            </a:r>
            <a:r>
              <a:rPr lang="tr-TR" sz="1600" dirty="0"/>
              <a:t>. </a:t>
            </a:r>
            <a:r>
              <a:rPr lang="tr-TR" sz="1600" dirty="0" err="1"/>
              <a:t>Renew</a:t>
            </a:r>
            <a:r>
              <a:rPr lang="tr-TR" sz="1600" dirty="0"/>
              <a:t> </a:t>
            </a:r>
            <a:r>
              <a:rPr lang="tr-TR" sz="1600" dirty="0" err="1"/>
              <a:t>Sustain</a:t>
            </a:r>
            <a:r>
              <a:rPr lang="tr-TR" sz="1600" dirty="0"/>
              <a:t> Energy </a:t>
            </a:r>
            <a:r>
              <a:rPr lang="tr-TR" sz="1600" dirty="0" err="1"/>
              <a:t>Rev</a:t>
            </a:r>
            <a:r>
              <a:rPr lang="tr-TR" sz="1600" dirty="0"/>
              <a:t> [Internet]. 2018. 96:156–66.</a:t>
            </a:r>
          </a:p>
          <a:p>
            <a:pPr marL="0" indent="0">
              <a:buNone/>
            </a:pPr>
            <a:r>
              <a:rPr lang="tr-TR" sz="1600" dirty="0"/>
              <a:t>[7]	</a:t>
            </a:r>
            <a:r>
              <a:rPr lang="tr-TR" sz="1600" dirty="0" err="1"/>
              <a:t>Carson</a:t>
            </a:r>
            <a:r>
              <a:rPr lang="tr-TR" sz="1600" dirty="0"/>
              <a:t> RT, </a:t>
            </a:r>
            <a:r>
              <a:rPr lang="tr-TR" sz="1600" dirty="0" err="1"/>
              <a:t>Tran</a:t>
            </a:r>
            <a:r>
              <a:rPr lang="tr-TR" sz="1600" dirty="0"/>
              <a:t> BR. </a:t>
            </a:r>
            <a:r>
              <a:rPr lang="tr-TR" sz="1600" dirty="0" err="1"/>
              <a:t>Discounting</a:t>
            </a:r>
            <a:r>
              <a:rPr lang="tr-TR" sz="1600" dirty="0"/>
              <a:t> </a:t>
            </a:r>
            <a:r>
              <a:rPr lang="tr-TR" sz="1600" dirty="0" err="1"/>
              <a:t>Behavior</a:t>
            </a:r>
            <a:r>
              <a:rPr lang="tr-TR" sz="1600" dirty="0"/>
              <a:t> and </a:t>
            </a:r>
            <a:r>
              <a:rPr lang="tr-TR" sz="1600" dirty="0" err="1"/>
              <a:t>Environmental</a:t>
            </a:r>
            <a:r>
              <a:rPr lang="tr-TR" sz="1600" dirty="0"/>
              <a:t> </a:t>
            </a:r>
            <a:r>
              <a:rPr lang="tr-TR" sz="1600" dirty="0" err="1"/>
              <a:t>Decisions</a:t>
            </a:r>
            <a:r>
              <a:rPr lang="tr-TR" sz="1600" dirty="0"/>
              <a:t>. J </a:t>
            </a:r>
            <a:r>
              <a:rPr lang="tr-TR" sz="1600" dirty="0" err="1"/>
              <a:t>Neurosci</a:t>
            </a:r>
            <a:r>
              <a:rPr lang="tr-TR" sz="1600" dirty="0"/>
              <a:t> </a:t>
            </a:r>
            <a:r>
              <a:rPr lang="tr-TR" sz="1600" dirty="0" err="1"/>
              <a:t>Psychol</a:t>
            </a:r>
            <a:r>
              <a:rPr lang="tr-TR" sz="1600" dirty="0"/>
              <a:t> </a:t>
            </a:r>
            <a:r>
              <a:rPr lang="tr-TR" sz="1600" dirty="0" err="1"/>
              <a:t>Econ</a:t>
            </a:r>
            <a:r>
              <a:rPr lang="tr-TR" sz="1600" dirty="0"/>
              <a:t>. 2009. 2(2):112–30.</a:t>
            </a:r>
          </a:p>
          <a:p>
            <a:pPr marL="0" indent="0">
              <a:buNone/>
            </a:pPr>
            <a:r>
              <a:rPr lang="tr-TR" sz="1600" dirty="0"/>
              <a:t>[8]	</a:t>
            </a:r>
            <a:r>
              <a:rPr lang="tr-TR" sz="1600" dirty="0" err="1"/>
              <a:t>Hänsel</a:t>
            </a:r>
            <a:r>
              <a:rPr lang="tr-TR" sz="1600" dirty="0"/>
              <a:t> MC, </a:t>
            </a:r>
            <a:r>
              <a:rPr lang="tr-TR" sz="1600" dirty="0" err="1"/>
              <a:t>Drupp</a:t>
            </a:r>
            <a:r>
              <a:rPr lang="tr-TR" sz="1600" dirty="0"/>
              <a:t> MA, </a:t>
            </a:r>
            <a:r>
              <a:rPr lang="tr-TR" sz="1600" dirty="0" err="1"/>
              <a:t>Johansson</a:t>
            </a:r>
            <a:r>
              <a:rPr lang="tr-TR" sz="1600" dirty="0"/>
              <a:t> DJAA, </a:t>
            </a:r>
            <a:r>
              <a:rPr lang="tr-TR" sz="1600" dirty="0" err="1"/>
              <a:t>Nesje</a:t>
            </a:r>
            <a:r>
              <a:rPr lang="tr-TR" sz="1600" dirty="0"/>
              <a:t> F, Azar C, </a:t>
            </a:r>
            <a:r>
              <a:rPr lang="tr-TR" sz="1600" dirty="0" err="1"/>
              <a:t>Freeman</a:t>
            </a:r>
            <a:r>
              <a:rPr lang="tr-TR" sz="1600" dirty="0"/>
              <a:t> MC, et al. </a:t>
            </a:r>
            <a:r>
              <a:rPr lang="tr-TR" sz="1600" dirty="0" err="1"/>
              <a:t>Climate</a:t>
            </a:r>
            <a:r>
              <a:rPr lang="tr-TR" sz="1600" dirty="0"/>
              <a:t> </a:t>
            </a:r>
            <a:r>
              <a:rPr lang="tr-TR" sz="1600" dirty="0" err="1"/>
              <a:t>economics</a:t>
            </a:r>
            <a:r>
              <a:rPr lang="tr-TR" sz="1600" dirty="0"/>
              <a:t> </a:t>
            </a:r>
            <a:r>
              <a:rPr lang="tr-TR" sz="1600" dirty="0" err="1"/>
              <a:t>support</a:t>
            </a:r>
            <a:r>
              <a:rPr lang="tr-TR" sz="1600" dirty="0"/>
              <a:t> </a:t>
            </a:r>
            <a:r>
              <a:rPr lang="tr-TR" sz="1600" dirty="0" err="1"/>
              <a:t>for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UN </a:t>
            </a:r>
            <a:r>
              <a:rPr lang="tr-TR" sz="1600" dirty="0" err="1"/>
              <a:t>climate</a:t>
            </a:r>
            <a:r>
              <a:rPr lang="tr-TR" sz="1600" dirty="0"/>
              <a:t> </a:t>
            </a:r>
            <a:r>
              <a:rPr lang="tr-TR" sz="1600" dirty="0" err="1"/>
              <a:t>targets</a:t>
            </a:r>
            <a:r>
              <a:rPr lang="tr-TR" sz="1600" dirty="0"/>
              <a:t>. </a:t>
            </a:r>
            <a:r>
              <a:rPr lang="tr-TR" sz="1600" dirty="0" err="1"/>
              <a:t>Nat</a:t>
            </a:r>
            <a:r>
              <a:rPr lang="tr-TR" sz="1600" dirty="0"/>
              <a:t> </a:t>
            </a:r>
            <a:r>
              <a:rPr lang="tr-TR" sz="1600" dirty="0" err="1"/>
              <a:t>Clim</a:t>
            </a:r>
            <a:r>
              <a:rPr lang="tr-TR" sz="1600" dirty="0"/>
              <a:t> </a:t>
            </a:r>
            <a:r>
              <a:rPr lang="tr-TR" sz="1600" dirty="0" err="1"/>
              <a:t>Chang</a:t>
            </a:r>
            <a:r>
              <a:rPr lang="tr-TR" sz="1600" dirty="0"/>
              <a:t> [Internet]. 2020. 10(8):781–9.</a:t>
            </a:r>
          </a:p>
        </p:txBody>
      </p:sp>
    </p:spTree>
    <p:extLst>
      <p:ext uri="{BB962C8B-B14F-4D97-AF65-F5344CB8AC3E}">
        <p14:creationId xmlns:p14="http://schemas.microsoft.com/office/powerpoint/2010/main" val="287302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9155C80-3E35-411D-9C80-94201E8B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Mathematics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44728AA-387C-44B6-820C-D4127D19D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326" y="1910964"/>
            <a:ext cx="8169348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7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761DBCE-A5CA-4A43-B941-B2818AE9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Socioeconomic</a:t>
            </a:r>
            <a:r>
              <a:rPr lang="tr-TR" dirty="0"/>
              <a:t> </a:t>
            </a:r>
            <a:r>
              <a:rPr lang="tr-TR" dirty="0" err="1"/>
              <a:t>Variables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113552-389B-4012-B115-459579E161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Energy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policies</a:t>
            </a:r>
            <a:r>
              <a:rPr lang="tr-TR" sz="2400" dirty="0"/>
              <a:t> </a:t>
            </a:r>
            <a:r>
              <a:rPr lang="tr-TR" sz="2400" dirty="0" err="1"/>
              <a:t>have</a:t>
            </a:r>
            <a:r>
              <a:rPr lang="tr-TR" sz="2400" dirty="0"/>
              <a:t> an </a:t>
            </a:r>
            <a:r>
              <a:rPr lang="tr-TR" sz="2400" dirty="0" err="1"/>
              <a:t>impact</a:t>
            </a:r>
            <a:r>
              <a:rPr lang="tr-TR" sz="2400" dirty="0"/>
              <a:t> on </a:t>
            </a:r>
            <a:r>
              <a:rPr lang="tr-TR" sz="2400" dirty="0" err="1"/>
              <a:t>the</a:t>
            </a:r>
            <a:r>
              <a:rPr lang="tr-TR" sz="2400" dirty="0"/>
              <a:t> GDP </a:t>
            </a:r>
            <a:r>
              <a:rPr lang="tr-TR" sz="2400" dirty="0" err="1"/>
              <a:t>which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be </a:t>
            </a:r>
            <a:r>
              <a:rPr lang="tr-TR" sz="2400" dirty="0" err="1"/>
              <a:t>mitigated</a:t>
            </a:r>
            <a:endParaRPr lang="tr-TR" sz="2400" dirty="0"/>
          </a:p>
          <a:p>
            <a:r>
              <a:rPr lang="tr-TR" sz="2400" dirty="0" err="1"/>
              <a:t>Iterative</a:t>
            </a:r>
            <a:r>
              <a:rPr lang="tr-TR" sz="2400" dirty="0"/>
              <a:t> </a:t>
            </a:r>
            <a:r>
              <a:rPr lang="tr-TR" sz="2400" dirty="0" err="1"/>
              <a:t>usage</a:t>
            </a:r>
            <a:r>
              <a:rPr lang="tr-TR" sz="2400" dirty="0"/>
              <a:t> of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economic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r>
              <a:rPr lang="tr-TR" sz="2400" dirty="0"/>
              <a:t> </a:t>
            </a:r>
            <a:r>
              <a:rPr lang="tr-TR" sz="2400" dirty="0" err="1"/>
              <a:t>calculates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quantities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respect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their</a:t>
            </a:r>
            <a:r>
              <a:rPr lang="tr-TR" sz="2400" dirty="0"/>
              <a:t> </a:t>
            </a:r>
            <a:r>
              <a:rPr lang="tr-TR" sz="2400" dirty="0" err="1"/>
              <a:t>costs</a:t>
            </a:r>
            <a:r>
              <a:rPr lang="tr-TR" sz="2400" dirty="0"/>
              <a:t>/</a:t>
            </a:r>
            <a:r>
              <a:rPr lang="tr-TR" sz="2400" dirty="0" err="1"/>
              <a:t>values</a:t>
            </a:r>
            <a:endParaRPr lang="tr-TR" sz="2400" dirty="0"/>
          </a:p>
          <a:p>
            <a:r>
              <a:rPr lang="tr-TR" sz="2400" dirty="0"/>
              <a:t>Energy model is </a:t>
            </a:r>
            <a:r>
              <a:rPr lang="tr-TR" sz="2400" dirty="0" err="1"/>
              <a:t>constrained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capital</a:t>
            </a:r>
            <a:r>
              <a:rPr lang="tr-TR" sz="2400" dirty="0"/>
              <a:t> (</a:t>
            </a:r>
            <a:r>
              <a:rPr lang="tr-TR" sz="2400" dirty="0" err="1"/>
              <a:t>infrastructure</a:t>
            </a:r>
            <a:r>
              <a:rPr lang="tr-TR" sz="2400" dirty="0"/>
              <a:t>)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environmental</a:t>
            </a:r>
            <a:r>
              <a:rPr lang="tr-TR" sz="2400" dirty="0"/>
              <a:t> </a:t>
            </a:r>
            <a:r>
              <a:rPr lang="tr-TR" sz="2400" dirty="0" err="1"/>
              <a:t>impacts</a:t>
            </a:r>
            <a:endParaRPr lang="tr-TR" sz="2400" dirty="0"/>
          </a:p>
          <a:p>
            <a:r>
              <a:rPr lang="tr-TR" sz="2400" dirty="0" err="1"/>
              <a:t>Economic</a:t>
            </a:r>
            <a:r>
              <a:rPr lang="tr-TR" sz="2400" dirty="0"/>
              <a:t> model is </a:t>
            </a:r>
            <a:r>
              <a:rPr lang="tr-TR" sz="2400" dirty="0" err="1"/>
              <a:t>constrained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capital</a:t>
            </a:r>
            <a:r>
              <a:rPr lang="tr-TR" sz="2400" dirty="0"/>
              <a:t> (</a:t>
            </a:r>
            <a:r>
              <a:rPr lang="tr-TR" sz="2400" dirty="0" err="1"/>
              <a:t>prices</a:t>
            </a:r>
            <a:r>
              <a:rPr lang="tr-TR" sz="2400" dirty="0"/>
              <a:t>)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labor</a:t>
            </a:r>
            <a:r>
              <a:rPr lang="tr-TR" sz="2400" dirty="0"/>
              <a:t> (</a:t>
            </a:r>
            <a:r>
              <a:rPr lang="tr-TR" sz="2400" dirty="0" err="1"/>
              <a:t>wages</a:t>
            </a:r>
            <a:r>
              <a:rPr lang="tr-TR" sz="2400" dirty="0"/>
              <a:t>)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8307A7B4-A05D-4143-B495-4F6B7689FC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79660"/>
            <a:ext cx="5797814" cy="349868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1BB4966-B14F-49C6-A278-00C5E46ED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6600"/>
            <a:ext cx="6012474" cy="38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5B6CCCD-621D-4FCA-BDE4-E8057F21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Spatial</a:t>
            </a:r>
            <a:r>
              <a:rPr lang="tr-TR" dirty="0"/>
              <a:t> </a:t>
            </a:r>
            <a:r>
              <a:rPr lang="tr-TR" dirty="0" err="1"/>
              <a:t>Coverage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EB0635-18BB-429A-8B0F-7F07C01A0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Regional</a:t>
            </a:r>
            <a:r>
              <a:rPr lang="tr-TR" sz="2400" dirty="0"/>
              <a:t> </a:t>
            </a:r>
            <a:r>
              <a:rPr lang="tr-TR" sz="2400" dirty="0" err="1"/>
              <a:t>aggregation</a:t>
            </a:r>
            <a:r>
              <a:rPr lang="tr-TR" sz="2400" dirty="0"/>
              <a:t> of </a:t>
            </a:r>
            <a:r>
              <a:rPr lang="tr-TR" sz="2400" dirty="0" err="1"/>
              <a:t>countries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similar</a:t>
            </a:r>
            <a:r>
              <a:rPr lang="tr-TR" sz="2400" dirty="0"/>
              <a:t> </a:t>
            </a:r>
            <a:r>
              <a:rPr lang="tr-TR" sz="2400" dirty="0" err="1"/>
              <a:t>socioeconomic</a:t>
            </a:r>
            <a:r>
              <a:rPr lang="tr-TR" sz="2400" dirty="0"/>
              <a:t> </a:t>
            </a:r>
            <a:r>
              <a:rPr lang="tr-TR" sz="2400" dirty="0" err="1"/>
              <a:t>characteristics</a:t>
            </a:r>
            <a:endParaRPr lang="tr-TR" sz="2400" dirty="0"/>
          </a:p>
          <a:p>
            <a:r>
              <a:rPr lang="tr-TR" sz="2400" dirty="0"/>
              <a:t>+ A</a:t>
            </a:r>
            <a:r>
              <a:rPr lang="en-US" sz="2400" dirty="0"/>
              <a:t> global trade region </a:t>
            </a:r>
            <a:r>
              <a:rPr lang="tr-TR" sz="2400" dirty="0" err="1"/>
              <a:t>for</a:t>
            </a:r>
            <a:r>
              <a:rPr lang="en-US" sz="2400" dirty="0"/>
              <a:t> market clearing of global energy markets </a:t>
            </a:r>
            <a:endParaRPr lang="tr-TR" sz="2400" dirty="0"/>
          </a:p>
          <a:p>
            <a:pPr lvl="1"/>
            <a:r>
              <a:rPr lang="tr-TR" sz="2400" dirty="0"/>
              <a:t>I</a:t>
            </a:r>
            <a:r>
              <a:rPr lang="en-US" sz="2400" dirty="0" err="1"/>
              <a:t>nternational</a:t>
            </a:r>
            <a:r>
              <a:rPr lang="en-US" sz="2400" dirty="0"/>
              <a:t> </a:t>
            </a:r>
            <a:r>
              <a:rPr lang="tr-TR" sz="2400" dirty="0" err="1"/>
              <a:t>aviation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en-US" sz="2400" dirty="0"/>
              <a:t>shipping bunker fuel demand</a:t>
            </a:r>
            <a:endParaRPr lang="tr-TR" sz="2400" dirty="0"/>
          </a:p>
          <a:p>
            <a:pPr lvl="1"/>
            <a:r>
              <a:rPr lang="tr-TR" sz="2400" dirty="0"/>
              <a:t>U</a:t>
            </a:r>
            <a:r>
              <a:rPr lang="en-US" sz="2400" dirty="0" err="1"/>
              <a:t>ranium</a:t>
            </a:r>
            <a:r>
              <a:rPr lang="en-US" sz="2400" dirty="0"/>
              <a:t> resource extraction</a:t>
            </a:r>
            <a:endParaRPr lang="tr-TR" sz="2400" dirty="0"/>
          </a:p>
          <a:p>
            <a:pPr lvl="1"/>
            <a:r>
              <a:rPr lang="tr-TR" sz="2400" dirty="0"/>
              <a:t>N</a:t>
            </a:r>
            <a:r>
              <a:rPr lang="en-US" sz="2400" dirty="0" err="1"/>
              <a:t>uclear</a:t>
            </a:r>
            <a:r>
              <a:rPr lang="en-US" sz="2400" dirty="0"/>
              <a:t> fuel cycle</a:t>
            </a:r>
            <a:endParaRPr lang="tr-TR" sz="2400" dirty="0"/>
          </a:p>
          <a:p>
            <a:endParaRPr lang="tr-TR" sz="2400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8DD60E0-A424-4297-B6FF-8008709A8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3" y="1579063"/>
            <a:ext cx="5755488" cy="36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4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C4279FA-F04E-4D72-9318-3B61C492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System</a:t>
            </a:r>
            <a:r>
              <a:rPr lang="tr-TR" dirty="0"/>
              <a:t> Dynamics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D76E93-1D3D-4C42-BFB3-0B99E0B45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Energy </a:t>
            </a:r>
            <a:r>
              <a:rPr lang="tr-TR" sz="2400" dirty="0" err="1"/>
              <a:t>models</a:t>
            </a:r>
            <a:r>
              <a:rPr lang="tr-TR" sz="2400" dirty="0"/>
              <a:t> </a:t>
            </a:r>
            <a:r>
              <a:rPr lang="tr-TR" sz="2400" dirty="0" err="1"/>
              <a:t>take</a:t>
            </a:r>
            <a:r>
              <a:rPr lang="tr-TR" sz="2400" dirty="0"/>
              <a:t> </a:t>
            </a:r>
            <a:r>
              <a:rPr lang="tr-TR" sz="2400" dirty="0" err="1"/>
              <a:t>yearly</a:t>
            </a:r>
            <a:r>
              <a:rPr lang="tr-TR" sz="2400" dirty="0"/>
              <a:t> </a:t>
            </a:r>
            <a:r>
              <a:rPr lang="tr-TR" sz="2400" dirty="0" err="1"/>
              <a:t>periods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balance</a:t>
            </a:r>
            <a:endParaRPr lang="tr-TR" sz="2400" dirty="0"/>
          </a:p>
          <a:p>
            <a:r>
              <a:rPr lang="tr-TR" sz="2400" dirty="0"/>
              <a:t>Energy </a:t>
            </a:r>
            <a:r>
              <a:rPr lang="tr-TR" sz="2400" dirty="0" err="1"/>
              <a:t>usage</a:t>
            </a:r>
            <a:r>
              <a:rPr lang="tr-TR" sz="2400" dirty="0"/>
              <a:t> </a:t>
            </a:r>
            <a:r>
              <a:rPr lang="tr-TR" sz="2400" dirty="0" err="1"/>
              <a:t>depends</a:t>
            </a:r>
            <a:r>
              <a:rPr lang="tr-TR" sz="2400" dirty="0"/>
              <a:t> on </a:t>
            </a:r>
            <a:r>
              <a:rPr lang="tr-TR" sz="2400" dirty="0" err="1"/>
              <a:t>seasonal</a:t>
            </a:r>
            <a:r>
              <a:rPr lang="tr-TR" sz="2400" dirty="0"/>
              <a:t>, </a:t>
            </a:r>
            <a:r>
              <a:rPr lang="tr-TR" sz="2400" dirty="0" err="1"/>
              <a:t>daily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hourly</a:t>
            </a:r>
            <a:r>
              <a:rPr lang="tr-TR" sz="2400" dirty="0"/>
              <a:t> </a:t>
            </a:r>
            <a:r>
              <a:rPr lang="tr-TR" sz="2400" dirty="0" err="1"/>
              <a:t>human</a:t>
            </a:r>
            <a:r>
              <a:rPr lang="tr-TR" sz="2400" dirty="0"/>
              <a:t> </a:t>
            </a:r>
            <a:r>
              <a:rPr lang="tr-TR" sz="2400" dirty="0" err="1"/>
              <a:t>activities</a:t>
            </a:r>
            <a:endParaRPr lang="tr-TR" sz="2400" dirty="0"/>
          </a:p>
          <a:p>
            <a:r>
              <a:rPr lang="tr-TR" sz="2400" dirty="0" err="1"/>
              <a:t>Load-taking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load-shedding</a:t>
            </a:r>
            <a:r>
              <a:rPr lang="tr-TR" sz="2400" dirty="0"/>
              <a:t> at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marginal</a:t>
            </a:r>
            <a:r>
              <a:rPr lang="tr-TR" sz="2400" dirty="0"/>
              <a:t> </a:t>
            </a:r>
            <a:r>
              <a:rPr lang="tr-TR" sz="2400" dirty="0" err="1"/>
              <a:t>price</a:t>
            </a:r>
            <a:endParaRPr lang="tr-TR" sz="2400" dirty="0"/>
          </a:p>
          <a:p>
            <a:r>
              <a:rPr lang="tr-TR" sz="2400" dirty="0"/>
              <a:t>Inter-</a:t>
            </a:r>
            <a:r>
              <a:rPr lang="tr-TR" sz="2400" dirty="0" err="1"/>
              <a:t>regional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import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export</a:t>
            </a:r>
            <a:endParaRPr lang="tr-TR" sz="2400" dirty="0"/>
          </a:p>
          <a:p>
            <a:r>
              <a:rPr lang="tr-TR" sz="2400" dirty="0" err="1"/>
              <a:t>Mitigation</a:t>
            </a:r>
            <a:r>
              <a:rPr lang="tr-TR" sz="2400" dirty="0"/>
              <a:t> of </a:t>
            </a:r>
            <a:r>
              <a:rPr lang="tr-TR" sz="2400" dirty="0" err="1"/>
              <a:t>trade-offs</a:t>
            </a:r>
            <a:r>
              <a:rPr lang="tr-TR" sz="2400" dirty="0"/>
              <a:t> </a:t>
            </a:r>
            <a:r>
              <a:rPr lang="tr-TR" sz="2400" dirty="0" err="1"/>
              <a:t>between</a:t>
            </a:r>
            <a:r>
              <a:rPr lang="tr-TR" sz="2400" dirty="0"/>
              <a:t> </a:t>
            </a:r>
            <a:r>
              <a:rPr lang="tr-TR" sz="2400" dirty="0" err="1"/>
              <a:t>economic</a:t>
            </a:r>
            <a:r>
              <a:rPr lang="tr-TR" sz="2400" dirty="0"/>
              <a:t> </a:t>
            </a:r>
            <a:r>
              <a:rPr lang="tr-TR" sz="2400" dirty="0" err="1"/>
              <a:t>growth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policies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88BED30-E9A3-4480-995C-B4401C5B05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371600"/>
            <a:ext cx="5733935" cy="493553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0FC7867-40DB-459F-AB4D-62C3D54F6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2459"/>
            <a:ext cx="5977777" cy="55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9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5C7892-815F-442D-8BA8-D5C97966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Simple Transport Model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3CD7F2-4327-403A-904C-8503271262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Basic </a:t>
            </a:r>
            <a:r>
              <a:rPr lang="tr-TR" sz="2400" dirty="0" err="1"/>
              <a:t>example</a:t>
            </a:r>
            <a:r>
              <a:rPr lang="tr-TR" sz="2400" dirty="0"/>
              <a:t> </a:t>
            </a:r>
            <a:r>
              <a:rPr lang="tr-TR" sz="2400" dirty="0" err="1"/>
              <a:t>derived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Dantzig</a:t>
            </a:r>
            <a:r>
              <a:rPr lang="tr-TR" sz="2400" dirty="0"/>
              <a:t> (1963) </a:t>
            </a:r>
            <a:r>
              <a:rPr lang="tr-TR" sz="2400" dirty="0" err="1"/>
              <a:t>example</a:t>
            </a:r>
            <a:r>
              <a:rPr lang="tr-TR" sz="2400" dirty="0"/>
              <a:t> in GAMS Model Library</a:t>
            </a:r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objective</a:t>
            </a:r>
            <a:r>
              <a:rPr lang="tr-TR" sz="2400" dirty="0"/>
              <a:t> is </a:t>
            </a:r>
            <a:r>
              <a:rPr lang="tr-TR" sz="2400" dirty="0" err="1"/>
              <a:t>to</a:t>
            </a:r>
            <a:r>
              <a:rPr lang="tr-TR" sz="2400" dirty="0"/>
              <a:t> minimize </a:t>
            </a:r>
            <a:r>
              <a:rPr lang="tr-TR" sz="2400" dirty="0" err="1"/>
              <a:t>the</a:t>
            </a:r>
            <a:r>
              <a:rPr lang="tr-TR" sz="2400" dirty="0"/>
              <a:t> total transport </a:t>
            </a:r>
            <a:r>
              <a:rPr lang="tr-TR" sz="2400" dirty="0" err="1"/>
              <a:t>cost</a:t>
            </a:r>
            <a:r>
              <a:rPr lang="tr-TR" sz="2400" dirty="0"/>
              <a:t> of </a:t>
            </a:r>
            <a:r>
              <a:rPr lang="tr-TR" sz="2400" dirty="0" err="1"/>
              <a:t>cans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Seattle and San Diego </a:t>
            </a:r>
            <a:r>
              <a:rPr lang="tr-TR" sz="2400" dirty="0" err="1"/>
              <a:t>to</a:t>
            </a:r>
            <a:r>
              <a:rPr lang="tr-TR" sz="2400" dirty="0"/>
              <a:t> New York</a:t>
            </a:r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solution</a:t>
            </a:r>
            <a:r>
              <a:rPr lang="tr-TR" sz="2400" dirty="0"/>
              <a:t> is </a:t>
            </a:r>
            <a:r>
              <a:rPr lang="tr-TR" sz="2400" dirty="0" err="1"/>
              <a:t>trivial</a:t>
            </a:r>
            <a:r>
              <a:rPr lang="tr-TR" sz="2400" dirty="0"/>
              <a:t> as </a:t>
            </a:r>
            <a:r>
              <a:rPr lang="tr-TR" sz="2400" dirty="0" err="1"/>
              <a:t>the</a:t>
            </a:r>
            <a:r>
              <a:rPr lang="tr-TR" sz="2400" dirty="0"/>
              <a:t> model </a:t>
            </a:r>
            <a:r>
              <a:rPr lang="tr-TR" sz="2400" dirty="0" err="1"/>
              <a:t>will</a:t>
            </a:r>
            <a:r>
              <a:rPr lang="tr-TR" sz="2400" dirty="0"/>
              <a:t> </a:t>
            </a:r>
            <a:r>
              <a:rPr lang="tr-TR" sz="2400" dirty="0" err="1"/>
              <a:t>prefer</a:t>
            </a:r>
            <a:r>
              <a:rPr lang="tr-TR" sz="2400" dirty="0"/>
              <a:t> transport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shorter</a:t>
            </a:r>
            <a:r>
              <a:rPr lang="tr-TR" sz="2400" dirty="0"/>
              <a:t> </a:t>
            </a:r>
            <a:r>
              <a:rPr lang="tr-TR" sz="2400" dirty="0" err="1"/>
              <a:t>distance</a:t>
            </a:r>
            <a:r>
              <a:rPr lang="tr-TR" sz="2400" dirty="0"/>
              <a:t> (Seattle) </a:t>
            </a:r>
            <a:r>
              <a:rPr lang="tr-TR" sz="2400" dirty="0" err="1"/>
              <a:t>first</a:t>
            </a:r>
            <a:r>
              <a:rPr lang="tr-TR" sz="2400" dirty="0"/>
              <a:t> as </a:t>
            </a:r>
            <a:r>
              <a:rPr lang="tr-TR" sz="2400" dirty="0" err="1"/>
              <a:t>the</a:t>
            </a:r>
            <a:r>
              <a:rPr lang="tr-TR" sz="2400" dirty="0"/>
              <a:t> transport </a:t>
            </a:r>
            <a:r>
              <a:rPr lang="tr-TR" sz="2400" dirty="0" err="1"/>
              <a:t>cost</a:t>
            </a:r>
            <a:r>
              <a:rPr lang="tr-TR" sz="2400" dirty="0"/>
              <a:t> is </a:t>
            </a:r>
            <a:r>
              <a:rPr lang="tr-TR" sz="2400" dirty="0" err="1"/>
              <a:t>lower</a:t>
            </a:r>
            <a:r>
              <a:rPr lang="tr-TR" sz="2400" dirty="0"/>
              <a:t> </a:t>
            </a:r>
            <a:r>
              <a:rPr lang="tr-TR" sz="2400" dirty="0" err="1"/>
              <a:t>than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other</a:t>
            </a:r>
            <a:r>
              <a:rPr lang="tr-TR" sz="2400" dirty="0"/>
              <a:t> </a:t>
            </a:r>
            <a:r>
              <a:rPr lang="tr-TR" sz="2400" dirty="0" err="1"/>
              <a:t>route</a:t>
            </a:r>
            <a:r>
              <a:rPr lang="tr-TR" sz="2400" dirty="0"/>
              <a:t> (San Diego)</a:t>
            </a: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E8630718-5F1B-434D-B065-07DB2A3155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99868997"/>
              </p:ext>
            </p:extLst>
          </p:nvPr>
        </p:nvGraphicFramePr>
        <p:xfrm>
          <a:off x="6218238" y="1371600"/>
          <a:ext cx="5486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2942028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6046292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Supply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Number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cans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7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Seattle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52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San Diego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70262"/>
                  </a:ext>
                </a:extLst>
              </a:tr>
            </a:tbl>
          </a:graphicData>
        </a:graphic>
      </p:graphicFrame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3DC9F029-29C7-4A80-BEBA-ABF948463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29065"/>
              </p:ext>
            </p:extLst>
          </p:nvPr>
        </p:nvGraphicFramePr>
        <p:xfrm>
          <a:off x="6217920" y="2758757"/>
          <a:ext cx="5486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73612267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9333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Demand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Number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cans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45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81081"/>
                  </a:ext>
                </a:extLst>
              </a:tr>
            </a:tbl>
          </a:graphicData>
        </a:graphic>
      </p:graphicFrame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73C8B137-3E50-4F2B-8356-0D306BFC3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68410"/>
              </p:ext>
            </p:extLst>
          </p:nvPr>
        </p:nvGraphicFramePr>
        <p:xfrm>
          <a:off x="6217920" y="3775074"/>
          <a:ext cx="5486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73612267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9333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Distance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1000 </a:t>
                      </a:r>
                      <a:r>
                        <a:rPr lang="tr-TR" dirty="0" err="1"/>
                        <a:t>miles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45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Seattle –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San Diego –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51979"/>
                  </a:ext>
                </a:extLst>
              </a:tr>
            </a:tbl>
          </a:graphicData>
        </a:graphic>
      </p:graphicFrame>
      <p:graphicFrame>
        <p:nvGraphicFramePr>
          <p:cNvPr id="8" name="Tablo 7">
            <a:extLst>
              <a:ext uri="{FF2B5EF4-FFF2-40B4-BE49-F238E27FC236}">
                <a16:creationId xmlns:a16="http://schemas.microsoft.com/office/drawing/2014/main" id="{9713F8CA-F5F3-4FE6-AA2E-ED6F49DAC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749055"/>
              </p:ext>
            </p:extLst>
          </p:nvPr>
        </p:nvGraphicFramePr>
        <p:xfrm>
          <a:off x="6217920" y="5162231"/>
          <a:ext cx="5486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40831595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71869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Transport </a:t>
                      </a:r>
                      <a:r>
                        <a:rPr lang="tr-TR" dirty="0" err="1"/>
                        <a:t>cost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1000 </a:t>
                      </a:r>
                      <a:r>
                        <a:rPr lang="tr-TR" dirty="0" err="1"/>
                        <a:t>miles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70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By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freight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20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86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A0DBBB0-AD8A-43C0-B18C-DEB42815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Intercomparison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0785FE9-97AD-4F93-BB97-1634943B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424" y="1096963"/>
            <a:ext cx="9671152" cy="544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2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DBA6C4-F7DA-4268-899D-BEF5AC91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Mathematical Solution</a:t>
            </a:r>
            <a:endParaRPr lang="en-US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F9383FA-67CF-4CFF-9A56-61F30738D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F58AD87A-C7F6-4D0B-B7C7-A5E44CABDE9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87679" y="2011362"/>
                <a:ext cx="11216639" cy="238451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.⟶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ba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≥0 ∀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tr-T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F58AD87A-C7F6-4D0B-B7C7-A5E44CABD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87679" y="2011362"/>
                <a:ext cx="11216639" cy="23845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7A238ED-10C8-41A0-94A0-6684F7E50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678" y="4395876"/>
            <a:ext cx="5486400" cy="639762"/>
          </a:xfrm>
        </p:spPr>
        <p:txBody>
          <a:bodyPr/>
          <a:lstStyle/>
          <a:p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5">
                <a:extLst>
                  <a:ext uri="{FF2B5EF4-FFF2-40B4-BE49-F238E27FC236}">
                    <a16:creationId xmlns:a16="http://schemas.microsoft.com/office/drawing/2014/main" id="{CB7198BC-498C-46FE-B4E2-B3917D2DB95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87680" y="5035639"/>
                <a:ext cx="11443063" cy="12737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.⟶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.⟶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ba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 ∀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İçerik Yer Tutucusu 5">
                <a:extLst>
                  <a:ext uri="{FF2B5EF4-FFF2-40B4-BE49-F238E27FC236}">
                    <a16:creationId xmlns:a16="http://schemas.microsoft.com/office/drawing/2014/main" id="{CB7198BC-498C-46FE-B4E2-B3917D2DB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87680" y="5035639"/>
                <a:ext cx="11443063" cy="12737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685918"/>
      </p:ext>
    </p:extLst>
  </p:cSld>
  <p:clrMapOvr>
    <a:masterClrMapping/>
  </p:clrMapOvr>
</p:sld>
</file>

<file path=ppt/theme/theme1.xml><?xml version="1.0" encoding="utf-8"?>
<a:theme xmlns:a="http://schemas.openxmlformats.org/drawingml/2006/main" name="ETKB">
  <a:themeElements>
    <a:clrScheme name="Custom 14">
      <a:dk1>
        <a:srgbClr val="000000"/>
      </a:dk1>
      <a:lt1>
        <a:srgbClr val="FFFFFF"/>
      </a:lt1>
      <a:dk2>
        <a:srgbClr val="0000CC"/>
      </a:dk2>
      <a:lt2>
        <a:srgbClr val="B2B2B2"/>
      </a:lt2>
      <a:accent1>
        <a:srgbClr val="006699"/>
      </a:accent1>
      <a:accent2>
        <a:srgbClr val="A50021"/>
      </a:accent2>
      <a:accent3>
        <a:srgbClr val="33CC33"/>
      </a:accent3>
      <a:accent4>
        <a:srgbClr val="FF9933"/>
      </a:accent4>
      <a:accent5>
        <a:srgbClr val="9933FF"/>
      </a:accent5>
      <a:accent6>
        <a:srgbClr val="FFFF00"/>
      </a:accent6>
      <a:hlink>
        <a:srgbClr val="0000FF"/>
      </a:hlink>
      <a:folHlink>
        <a:srgbClr val="FF00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TKB" id="{C0253A87-15AE-4E2E-971F-9FC016CD33A9}" vid="{8EC7D9B9-03C8-4F14-962C-C693A675A2F7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ETKB</Template>
  <TotalTime>2675</TotalTime>
  <Words>1891</Words>
  <Application>Microsoft Office PowerPoint</Application>
  <PresentationFormat>Geniş ekran</PresentationFormat>
  <Paragraphs>220</Paragraphs>
  <Slides>20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Arial</vt:lpstr>
      <vt:lpstr>Calibri</vt:lpstr>
      <vt:lpstr>Cambria Math</vt:lpstr>
      <vt:lpstr>ETKB</vt:lpstr>
      <vt:lpstr>Introduction to Energy and Climate Modeling</vt:lpstr>
      <vt:lpstr>Model Structure</vt:lpstr>
      <vt:lpstr>Some Mathematics</vt:lpstr>
      <vt:lpstr>Socioeconomic Variables</vt:lpstr>
      <vt:lpstr>Spatial Coverage</vt:lpstr>
      <vt:lpstr>Energy System Dynamics</vt:lpstr>
      <vt:lpstr>Simple Transport Model</vt:lpstr>
      <vt:lpstr>Model Intercomparison</vt:lpstr>
      <vt:lpstr>Mathematical Solution</vt:lpstr>
      <vt:lpstr>Simple Transport Model</vt:lpstr>
      <vt:lpstr>Simple Transport Model</vt:lpstr>
      <vt:lpstr>Energy System Modeling</vt:lpstr>
      <vt:lpstr>Baseline Energy System - Westeros</vt:lpstr>
      <vt:lpstr>Model Structure</vt:lpstr>
      <vt:lpstr>Energy Demand</vt:lpstr>
      <vt:lpstr>Technology Parameters</vt:lpstr>
      <vt:lpstr>Modeling Bias</vt:lpstr>
      <vt:lpstr>Time Horizon</vt:lpstr>
      <vt:lpstr>Discount Rate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Enerji Arz Stratejilerinin ve Genel Çevresel Etkilerinin Modellenmesi (MESSAGE)</dc:title>
  <dc:creator>Görkem Güngör</dc:creator>
  <cp:lastModifiedBy>GÖRKEM GÜNGÖR</cp:lastModifiedBy>
  <cp:revision>360</cp:revision>
  <dcterms:created xsi:type="dcterms:W3CDTF">2021-08-19T05:48:26Z</dcterms:created>
  <dcterms:modified xsi:type="dcterms:W3CDTF">2023-10-03T09:29:54Z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jDocumentLabelXML">
    <vt:lpwstr>&lt;?xml version="1.0" encoding="us-ascii"?&gt;&lt;sisl xmlns:xsd="http://www.w3.org/2001/XMLSchema" xmlns:xsi="http://www.w3.org/2001/XMLSchema-instance" sislVersion="0" policy="06b88be1-581b-4ca2-b20f-13331b601e41" origin="userSelected" xmlns="http://www.boldonj</vt:lpwstr>
  </property>
  <property fmtid="{D5CDD505-2E9C-101B-9397-08002B2CF9AE}" pid="3" name="bjDocumentLabelXML-0">
    <vt:lpwstr>ames.com/2008/01/sie/internal/label"&gt;&lt;element uid="id_classification_normal" value="" &gt;&lt;/element&gt;&lt;/sisl&gt;</vt:lpwstr>
  </property>
  <property fmtid="{D5CDD505-2E9C-101B-9397-08002B2CF9AE}" pid="4" name="bjLabelRefreshRequired">
    <vt:lpwstr>FileClassifier</vt:lpwstr>
  </property>
</Properties>
</file>